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4"/>
  </p:notesMasterIdLst>
  <p:sldIdLst>
    <p:sldId id="256" r:id="rId7"/>
    <p:sldId id="308" r:id="rId8"/>
    <p:sldId id="263" r:id="rId9"/>
    <p:sldId id="264" r:id="rId10"/>
    <p:sldId id="310" r:id="rId11"/>
    <p:sldId id="257" r:id="rId12"/>
    <p:sldId id="259" r:id="rId13"/>
    <p:sldId id="270" r:id="rId14"/>
    <p:sldId id="293" r:id="rId15"/>
    <p:sldId id="285" r:id="rId16"/>
    <p:sldId id="296" r:id="rId17"/>
    <p:sldId id="288" r:id="rId18"/>
    <p:sldId id="289" r:id="rId19"/>
    <p:sldId id="295" r:id="rId20"/>
    <p:sldId id="312" r:id="rId21"/>
    <p:sldId id="313" r:id="rId22"/>
    <p:sldId id="314" r:id="rId23"/>
    <p:sldId id="303" r:id="rId24"/>
    <p:sldId id="287" r:id="rId25"/>
    <p:sldId id="281" r:id="rId26"/>
    <p:sldId id="311" r:id="rId27"/>
    <p:sldId id="282" r:id="rId28"/>
    <p:sldId id="298" r:id="rId29"/>
    <p:sldId id="300" r:id="rId30"/>
    <p:sldId id="302" r:id="rId31"/>
    <p:sldId id="315" r:id="rId32"/>
    <p:sldId id="316"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3A0E6-1D4A-4965-9038-B55D63EABD48}"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en-US"/>
        </a:p>
      </dgm:t>
    </dgm:pt>
    <dgm:pt modelId="{0CDC0E07-826C-41CB-A89E-81DAC39505EA}">
      <dgm:prSet custT="1"/>
      <dgm:spPr/>
      <dgm:t>
        <a:bodyPr/>
        <a:lstStyle/>
        <a:p>
          <a:r>
            <a:rPr lang="nl-NL" sz="3200" baseline="0" dirty="0"/>
            <a:t>Regulier (laag risico)</a:t>
          </a:r>
          <a:endParaRPr lang="en-US" sz="3200" dirty="0"/>
        </a:p>
      </dgm:t>
    </dgm:pt>
    <dgm:pt modelId="{9A407C2A-4C42-474C-BE45-637554639C71}" type="parTrans" cxnId="{39B75777-8FCF-4587-BD63-D5FBBADFC856}">
      <dgm:prSet/>
      <dgm:spPr/>
      <dgm:t>
        <a:bodyPr/>
        <a:lstStyle/>
        <a:p>
          <a:endParaRPr lang="en-US"/>
        </a:p>
      </dgm:t>
    </dgm:pt>
    <dgm:pt modelId="{ADF9B179-7E80-4EEE-9686-6062560E2847}" type="sibTrans" cxnId="{39B75777-8FCF-4587-BD63-D5FBBADFC856}">
      <dgm:prSet/>
      <dgm:spPr/>
      <dgm:t>
        <a:bodyPr/>
        <a:lstStyle/>
        <a:p>
          <a:endParaRPr lang="en-US"/>
        </a:p>
      </dgm:t>
    </dgm:pt>
    <dgm:pt modelId="{49437440-4956-4897-B261-5916A4F3A98F}">
      <dgm:prSet custT="1"/>
      <dgm:spPr/>
      <dgm:t>
        <a:bodyPr/>
        <a:lstStyle/>
        <a:p>
          <a:pPr algn="l"/>
          <a:r>
            <a:rPr lang="nl-NL" sz="3200" baseline="0" dirty="0"/>
            <a:t>Aandacht (beperkt risico)</a:t>
          </a:r>
          <a:endParaRPr lang="en-US" sz="3200" dirty="0"/>
        </a:p>
      </dgm:t>
    </dgm:pt>
    <dgm:pt modelId="{AD9E6058-2B3E-497B-AC82-04065EB68A52}" type="parTrans" cxnId="{B648D76F-22F3-4439-A119-3B4773E27D2F}">
      <dgm:prSet/>
      <dgm:spPr/>
      <dgm:t>
        <a:bodyPr/>
        <a:lstStyle/>
        <a:p>
          <a:endParaRPr lang="en-US"/>
        </a:p>
      </dgm:t>
    </dgm:pt>
    <dgm:pt modelId="{444316F8-D9B6-4A6D-9C55-B0AA419B7788}" type="sibTrans" cxnId="{B648D76F-22F3-4439-A119-3B4773E27D2F}">
      <dgm:prSet/>
      <dgm:spPr/>
      <dgm:t>
        <a:bodyPr/>
        <a:lstStyle/>
        <a:p>
          <a:endParaRPr lang="en-US"/>
        </a:p>
      </dgm:t>
    </dgm:pt>
    <dgm:pt modelId="{A05DD7FE-AA52-4622-85B9-25590E41CF73}">
      <dgm:prSet custT="1"/>
      <dgm:spPr/>
      <dgm:t>
        <a:bodyPr/>
        <a:lstStyle/>
        <a:p>
          <a:r>
            <a:rPr lang="nl-NL" sz="3200" baseline="0" dirty="0"/>
            <a:t>Risico (hoog risico)</a:t>
          </a:r>
          <a:endParaRPr lang="en-US" sz="3200" dirty="0"/>
        </a:p>
      </dgm:t>
    </dgm:pt>
    <dgm:pt modelId="{220B7972-D50C-4C72-B550-B4AFEDDCD8D8}" type="parTrans" cxnId="{94464F15-96FF-47A4-A125-4789A36A4D54}">
      <dgm:prSet/>
      <dgm:spPr/>
      <dgm:t>
        <a:bodyPr/>
        <a:lstStyle/>
        <a:p>
          <a:endParaRPr lang="en-US"/>
        </a:p>
      </dgm:t>
    </dgm:pt>
    <dgm:pt modelId="{6FBE7826-C939-4647-AD12-709EA545FA0D}" type="sibTrans" cxnId="{94464F15-96FF-47A4-A125-4789A36A4D54}">
      <dgm:prSet/>
      <dgm:spPr/>
      <dgm:t>
        <a:bodyPr/>
        <a:lstStyle/>
        <a:p>
          <a:endParaRPr lang="en-US"/>
        </a:p>
      </dgm:t>
    </dgm:pt>
    <dgm:pt modelId="{ACE67210-38D7-4EDB-8E24-B5E8FBA1982D}" type="pres">
      <dgm:prSet presAssocID="{3063A0E6-1D4A-4965-9038-B55D63EABD48}" presName="Name0" presStyleCnt="0">
        <dgm:presLayoutVars>
          <dgm:dir/>
          <dgm:animLvl val="lvl"/>
          <dgm:resizeHandles val="exact"/>
        </dgm:presLayoutVars>
      </dgm:prSet>
      <dgm:spPr/>
    </dgm:pt>
    <dgm:pt modelId="{82BCDC4B-3EB7-410D-9E17-2403F5C74E1A}" type="pres">
      <dgm:prSet presAssocID="{0CDC0E07-826C-41CB-A89E-81DAC39505EA}" presName="linNode" presStyleCnt="0"/>
      <dgm:spPr/>
    </dgm:pt>
    <dgm:pt modelId="{A991C7FE-A651-4DBD-868E-DBB5AD05EA84}" type="pres">
      <dgm:prSet presAssocID="{0CDC0E07-826C-41CB-A89E-81DAC39505EA}" presName="parentText" presStyleLbl="node1" presStyleIdx="0" presStyleCnt="3" custScaleX="126381">
        <dgm:presLayoutVars>
          <dgm:chMax val="1"/>
          <dgm:bulletEnabled val="1"/>
        </dgm:presLayoutVars>
      </dgm:prSet>
      <dgm:spPr/>
    </dgm:pt>
    <dgm:pt modelId="{52EC86BF-5FB9-4EC3-9C37-47D2BF97FF55}" type="pres">
      <dgm:prSet presAssocID="{ADF9B179-7E80-4EEE-9686-6062560E2847}" presName="sp" presStyleCnt="0"/>
      <dgm:spPr/>
    </dgm:pt>
    <dgm:pt modelId="{6F4BB724-09D7-4079-84D9-FF5ED03E3633}" type="pres">
      <dgm:prSet presAssocID="{49437440-4956-4897-B261-5916A4F3A98F}" presName="linNode" presStyleCnt="0"/>
      <dgm:spPr/>
    </dgm:pt>
    <dgm:pt modelId="{86476806-5271-4054-80CD-7AC9DC986288}" type="pres">
      <dgm:prSet presAssocID="{49437440-4956-4897-B261-5916A4F3A98F}" presName="parentText" presStyleLbl="node1" presStyleIdx="1" presStyleCnt="3" custScaleX="124447">
        <dgm:presLayoutVars>
          <dgm:chMax val="1"/>
          <dgm:bulletEnabled val="1"/>
        </dgm:presLayoutVars>
      </dgm:prSet>
      <dgm:spPr/>
    </dgm:pt>
    <dgm:pt modelId="{86B4AB59-5CBD-432E-8F14-31F6B405B423}" type="pres">
      <dgm:prSet presAssocID="{444316F8-D9B6-4A6D-9C55-B0AA419B7788}" presName="sp" presStyleCnt="0"/>
      <dgm:spPr/>
    </dgm:pt>
    <dgm:pt modelId="{63B3CDC1-24F8-4805-A9B2-586718DD2532}" type="pres">
      <dgm:prSet presAssocID="{A05DD7FE-AA52-4622-85B9-25590E41CF73}" presName="linNode" presStyleCnt="0"/>
      <dgm:spPr/>
    </dgm:pt>
    <dgm:pt modelId="{0DC6EAF2-829D-4E4F-9B76-CC5039F6277B}" type="pres">
      <dgm:prSet presAssocID="{A05DD7FE-AA52-4622-85B9-25590E41CF73}" presName="parentText" presStyleLbl="node1" presStyleIdx="2" presStyleCnt="3" custScaleX="124505">
        <dgm:presLayoutVars>
          <dgm:chMax val="1"/>
          <dgm:bulletEnabled val="1"/>
        </dgm:presLayoutVars>
      </dgm:prSet>
      <dgm:spPr/>
    </dgm:pt>
  </dgm:ptLst>
  <dgm:cxnLst>
    <dgm:cxn modelId="{94464F15-96FF-47A4-A125-4789A36A4D54}" srcId="{3063A0E6-1D4A-4965-9038-B55D63EABD48}" destId="{A05DD7FE-AA52-4622-85B9-25590E41CF73}" srcOrd="2" destOrd="0" parTransId="{220B7972-D50C-4C72-B550-B4AFEDDCD8D8}" sibTransId="{6FBE7826-C939-4647-AD12-709EA545FA0D}"/>
    <dgm:cxn modelId="{065ACE32-0193-4028-9673-E5501629878D}" type="presOf" srcId="{A05DD7FE-AA52-4622-85B9-25590E41CF73}" destId="{0DC6EAF2-829D-4E4F-9B76-CC5039F6277B}" srcOrd="0" destOrd="0" presId="urn:microsoft.com/office/officeart/2005/8/layout/vList5"/>
    <dgm:cxn modelId="{B648D76F-22F3-4439-A119-3B4773E27D2F}" srcId="{3063A0E6-1D4A-4965-9038-B55D63EABD48}" destId="{49437440-4956-4897-B261-5916A4F3A98F}" srcOrd="1" destOrd="0" parTransId="{AD9E6058-2B3E-497B-AC82-04065EB68A52}" sibTransId="{444316F8-D9B6-4A6D-9C55-B0AA419B7788}"/>
    <dgm:cxn modelId="{39B75777-8FCF-4587-BD63-D5FBBADFC856}" srcId="{3063A0E6-1D4A-4965-9038-B55D63EABD48}" destId="{0CDC0E07-826C-41CB-A89E-81DAC39505EA}" srcOrd="0" destOrd="0" parTransId="{9A407C2A-4C42-474C-BE45-637554639C71}" sibTransId="{ADF9B179-7E80-4EEE-9686-6062560E2847}"/>
    <dgm:cxn modelId="{D7B525DD-4D40-4A3A-9BA6-8E219D074F68}" type="presOf" srcId="{49437440-4956-4897-B261-5916A4F3A98F}" destId="{86476806-5271-4054-80CD-7AC9DC986288}" srcOrd="0" destOrd="0" presId="urn:microsoft.com/office/officeart/2005/8/layout/vList5"/>
    <dgm:cxn modelId="{FE5560EB-A5BB-46C7-A2BB-473D75E2EA6C}" type="presOf" srcId="{0CDC0E07-826C-41CB-A89E-81DAC39505EA}" destId="{A991C7FE-A651-4DBD-868E-DBB5AD05EA84}" srcOrd="0" destOrd="0" presId="urn:microsoft.com/office/officeart/2005/8/layout/vList5"/>
    <dgm:cxn modelId="{77397EFD-6768-4A90-A334-4CC2FE84CCBC}" type="presOf" srcId="{3063A0E6-1D4A-4965-9038-B55D63EABD48}" destId="{ACE67210-38D7-4EDB-8E24-B5E8FBA1982D}" srcOrd="0" destOrd="0" presId="urn:microsoft.com/office/officeart/2005/8/layout/vList5"/>
    <dgm:cxn modelId="{B7DEE332-CA47-4DBD-9EE2-5A83080CFC96}" type="presParOf" srcId="{ACE67210-38D7-4EDB-8E24-B5E8FBA1982D}" destId="{82BCDC4B-3EB7-410D-9E17-2403F5C74E1A}" srcOrd="0" destOrd="0" presId="urn:microsoft.com/office/officeart/2005/8/layout/vList5"/>
    <dgm:cxn modelId="{84C3E8A0-149B-417E-8277-80536E8DA214}" type="presParOf" srcId="{82BCDC4B-3EB7-410D-9E17-2403F5C74E1A}" destId="{A991C7FE-A651-4DBD-868E-DBB5AD05EA84}" srcOrd="0" destOrd="0" presId="urn:microsoft.com/office/officeart/2005/8/layout/vList5"/>
    <dgm:cxn modelId="{936BD62A-BC25-4D51-830E-BA38B359960F}" type="presParOf" srcId="{ACE67210-38D7-4EDB-8E24-B5E8FBA1982D}" destId="{52EC86BF-5FB9-4EC3-9C37-47D2BF97FF55}" srcOrd="1" destOrd="0" presId="urn:microsoft.com/office/officeart/2005/8/layout/vList5"/>
    <dgm:cxn modelId="{5D85BE72-A97F-4D71-B012-C8CD443A7EA1}" type="presParOf" srcId="{ACE67210-38D7-4EDB-8E24-B5E8FBA1982D}" destId="{6F4BB724-09D7-4079-84D9-FF5ED03E3633}" srcOrd="2" destOrd="0" presId="urn:microsoft.com/office/officeart/2005/8/layout/vList5"/>
    <dgm:cxn modelId="{2333F767-300B-4C8A-8152-879ADBE011E5}" type="presParOf" srcId="{6F4BB724-09D7-4079-84D9-FF5ED03E3633}" destId="{86476806-5271-4054-80CD-7AC9DC986288}" srcOrd="0" destOrd="0" presId="urn:microsoft.com/office/officeart/2005/8/layout/vList5"/>
    <dgm:cxn modelId="{F7ED8682-F04D-490B-B743-44C3FE8DCB9C}" type="presParOf" srcId="{ACE67210-38D7-4EDB-8E24-B5E8FBA1982D}" destId="{86B4AB59-5CBD-432E-8F14-31F6B405B423}" srcOrd="3" destOrd="0" presId="urn:microsoft.com/office/officeart/2005/8/layout/vList5"/>
    <dgm:cxn modelId="{EA866AB2-253A-4C9C-BC0A-555F3BB71E1B}" type="presParOf" srcId="{ACE67210-38D7-4EDB-8E24-B5E8FBA1982D}" destId="{63B3CDC1-24F8-4805-A9B2-586718DD2532}" srcOrd="4" destOrd="0" presId="urn:microsoft.com/office/officeart/2005/8/layout/vList5"/>
    <dgm:cxn modelId="{8057626E-96C1-42A1-9EE4-82A3E18F67A7}" type="presParOf" srcId="{63B3CDC1-24F8-4805-A9B2-586718DD2532}" destId="{0DC6EAF2-829D-4E4F-9B76-CC5039F6277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C22B8-B74A-4C5D-9DE7-642FDF84FE72}" type="doc">
      <dgm:prSet loTypeId="urn:microsoft.com/office/officeart/2005/8/layout/vList5" loCatId="list" qsTypeId="urn:microsoft.com/office/officeart/2005/8/quickstyle/simple2" qsCatId="simple" csTypeId="urn:microsoft.com/office/officeart/2005/8/colors/accent1_2" csCatId="accent1"/>
      <dgm:spPr/>
      <dgm:t>
        <a:bodyPr/>
        <a:lstStyle/>
        <a:p>
          <a:endParaRPr lang="en-US"/>
        </a:p>
      </dgm:t>
    </dgm:pt>
    <dgm:pt modelId="{6A5D291A-FB7E-4B07-8594-B9AB959E3D9E}">
      <dgm:prSet/>
      <dgm:spPr/>
      <dgm:t>
        <a:bodyPr/>
        <a:lstStyle/>
        <a:p>
          <a:r>
            <a:rPr lang="nl-NL"/>
            <a:t>Website</a:t>
          </a:r>
          <a:endParaRPr lang="en-US"/>
        </a:p>
      </dgm:t>
    </dgm:pt>
    <dgm:pt modelId="{2E115233-E661-4DB8-A66C-29231BC38F5E}" type="parTrans" cxnId="{40CEA6A3-E55A-4541-899A-6F971E5D949E}">
      <dgm:prSet/>
      <dgm:spPr/>
      <dgm:t>
        <a:bodyPr/>
        <a:lstStyle/>
        <a:p>
          <a:endParaRPr lang="en-US"/>
        </a:p>
      </dgm:t>
    </dgm:pt>
    <dgm:pt modelId="{C831C461-DE64-40AE-B7A4-C6459F8C5082}" type="sibTrans" cxnId="{40CEA6A3-E55A-4541-899A-6F971E5D949E}">
      <dgm:prSet/>
      <dgm:spPr/>
      <dgm:t>
        <a:bodyPr/>
        <a:lstStyle/>
        <a:p>
          <a:endParaRPr lang="en-US"/>
        </a:p>
      </dgm:t>
    </dgm:pt>
    <dgm:pt modelId="{532372A0-D26E-4C3E-A1F3-9874BE5A840E}">
      <dgm:prSet/>
      <dgm:spPr/>
      <dgm:t>
        <a:bodyPr/>
        <a:lstStyle/>
        <a:p>
          <a:r>
            <a:rPr lang="nl-NL"/>
            <a:t>Registratiemodule</a:t>
          </a:r>
          <a:endParaRPr lang="en-US"/>
        </a:p>
      </dgm:t>
    </dgm:pt>
    <dgm:pt modelId="{24F3998A-1994-42C4-9D0E-AEADF8E8A4F2}" type="parTrans" cxnId="{10F1DDBA-F908-454F-A57A-5A6D659E98EA}">
      <dgm:prSet/>
      <dgm:spPr/>
      <dgm:t>
        <a:bodyPr/>
        <a:lstStyle/>
        <a:p>
          <a:endParaRPr lang="en-US"/>
        </a:p>
      </dgm:t>
    </dgm:pt>
    <dgm:pt modelId="{5B92B94A-951E-442E-8A59-A4F3B60B6135}" type="sibTrans" cxnId="{10F1DDBA-F908-454F-A57A-5A6D659E98EA}">
      <dgm:prSet/>
      <dgm:spPr/>
      <dgm:t>
        <a:bodyPr/>
        <a:lstStyle/>
        <a:p>
          <a:endParaRPr lang="en-US"/>
        </a:p>
      </dgm:t>
    </dgm:pt>
    <dgm:pt modelId="{3B781EDF-9E2A-4E90-AE8E-4643852F378C}">
      <dgm:prSet/>
      <dgm:spPr/>
      <dgm:t>
        <a:bodyPr/>
        <a:lstStyle/>
        <a:p>
          <a:r>
            <a:rPr lang="nl-NL"/>
            <a:t>Informatie </a:t>
          </a:r>
          <a:endParaRPr lang="en-US"/>
        </a:p>
      </dgm:t>
    </dgm:pt>
    <dgm:pt modelId="{CCD01197-93C2-4234-A6AE-FD64414CCEC3}" type="parTrans" cxnId="{66683AD6-F05F-4A9E-A2F4-7AD6DE7AFC8B}">
      <dgm:prSet/>
      <dgm:spPr/>
      <dgm:t>
        <a:bodyPr/>
        <a:lstStyle/>
        <a:p>
          <a:endParaRPr lang="en-US"/>
        </a:p>
      </dgm:t>
    </dgm:pt>
    <dgm:pt modelId="{409A00FE-E21F-42F1-818D-1D884E850EF6}" type="sibTrans" cxnId="{66683AD6-F05F-4A9E-A2F4-7AD6DE7AFC8B}">
      <dgm:prSet/>
      <dgm:spPr/>
      <dgm:t>
        <a:bodyPr/>
        <a:lstStyle/>
        <a:p>
          <a:endParaRPr lang="en-US"/>
        </a:p>
      </dgm:t>
    </dgm:pt>
    <dgm:pt modelId="{15C01CEA-95E1-4B11-8CB9-5176C93AD7D2}">
      <dgm:prSet/>
      <dgm:spPr/>
      <dgm:t>
        <a:bodyPr/>
        <a:lstStyle/>
        <a:p>
          <a:r>
            <a:rPr lang="nl-NL"/>
            <a:t>Buzz creëren</a:t>
          </a:r>
          <a:endParaRPr lang="en-US"/>
        </a:p>
      </dgm:t>
    </dgm:pt>
    <dgm:pt modelId="{F25F435A-51FB-4807-AB52-64F36F73CD40}" type="parTrans" cxnId="{BED5FFA7-2E39-4023-B0F8-D36DE0B89E0A}">
      <dgm:prSet/>
      <dgm:spPr/>
      <dgm:t>
        <a:bodyPr/>
        <a:lstStyle/>
        <a:p>
          <a:endParaRPr lang="en-US"/>
        </a:p>
      </dgm:t>
    </dgm:pt>
    <dgm:pt modelId="{0C732AC7-302E-475C-B225-6673C4D65F93}" type="sibTrans" cxnId="{BED5FFA7-2E39-4023-B0F8-D36DE0B89E0A}">
      <dgm:prSet/>
      <dgm:spPr/>
      <dgm:t>
        <a:bodyPr/>
        <a:lstStyle/>
        <a:p>
          <a:endParaRPr lang="en-US"/>
        </a:p>
      </dgm:t>
    </dgm:pt>
    <dgm:pt modelId="{EB82E821-1861-4861-8E87-7AAC9416477E}">
      <dgm:prSet/>
      <dgm:spPr/>
      <dgm:t>
        <a:bodyPr/>
        <a:lstStyle/>
        <a:p>
          <a:r>
            <a:rPr lang="nl-NL"/>
            <a:t>Interactie met doelgroep</a:t>
          </a:r>
          <a:endParaRPr lang="en-US"/>
        </a:p>
      </dgm:t>
    </dgm:pt>
    <dgm:pt modelId="{23323DFD-B46D-4791-A171-8A736F09181D}" type="parTrans" cxnId="{D3325B8D-F4EF-4CFD-BDEE-F545FDBDD5C2}">
      <dgm:prSet/>
      <dgm:spPr/>
      <dgm:t>
        <a:bodyPr/>
        <a:lstStyle/>
        <a:p>
          <a:endParaRPr lang="en-US"/>
        </a:p>
      </dgm:t>
    </dgm:pt>
    <dgm:pt modelId="{4E78D4C6-137F-4273-A2E9-AC779982086E}" type="sibTrans" cxnId="{D3325B8D-F4EF-4CFD-BDEE-F545FDBDD5C2}">
      <dgm:prSet/>
      <dgm:spPr/>
      <dgm:t>
        <a:bodyPr/>
        <a:lstStyle/>
        <a:p>
          <a:endParaRPr lang="en-US"/>
        </a:p>
      </dgm:t>
    </dgm:pt>
    <dgm:pt modelId="{66A5E5CA-F856-433D-A2A0-F3CF21CFCAB2}">
      <dgm:prSet/>
      <dgm:spPr/>
      <dgm:t>
        <a:bodyPr/>
        <a:lstStyle/>
        <a:p>
          <a:r>
            <a:rPr lang="nl-NL"/>
            <a:t>Foto`s, video`s delen</a:t>
          </a:r>
          <a:endParaRPr lang="en-US"/>
        </a:p>
      </dgm:t>
    </dgm:pt>
    <dgm:pt modelId="{196093D4-8F5E-4CDE-A7DB-3063813503D3}" type="parTrans" cxnId="{FBEDC6E4-263E-4C7F-AEB4-6643656CC71A}">
      <dgm:prSet/>
      <dgm:spPr/>
      <dgm:t>
        <a:bodyPr/>
        <a:lstStyle/>
        <a:p>
          <a:endParaRPr lang="en-US"/>
        </a:p>
      </dgm:t>
    </dgm:pt>
    <dgm:pt modelId="{DDD2C9BC-8634-483E-A9FC-27A76E95FAD0}" type="sibTrans" cxnId="{FBEDC6E4-263E-4C7F-AEB4-6643656CC71A}">
      <dgm:prSet/>
      <dgm:spPr/>
      <dgm:t>
        <a:bodyPr/>
        <a:lstStyle/>
        <a:p>
          <a:endParaRPr lang="en-US"/>
        </a:p>
      </dgm:t>
    </dgm:pt>
    <dgm:pt modelId="{BE7CFB9B-B91B-414B-94CD-0740A61019A0}">
      <dgm:prSet/>
      <dgm:spPr/>
      <dgm:t>
        <a:bodyPr/>
        <a:lstStyle/>
        <a:p>
          <a:r>
            <a:rPr lang="nl-NL"/>
            <a:t>Twitter</a:t>
          </a:r>
          <a:endParaRPr lang="en-US"/>
        </a:p>
      </dgm:t>
    </dgm:pt>
    <dgm:pt modelId="{285962CE-6883-469C-8D02-2E4A3839B9DB}" type="parTrans" cxnId="{4B9C288E-EDA8-4FD7-8651-6CA94BC0965A}">
      <dgm:prSet/>
      <dgm:spPr/>
      <dgm:t>
        <a:bodyPr/>
        <a:lstStyle/>
        <a:p>
          <a:endParaRPr lang="en-US"/>
        </a:p>
      </dgm:t>
    </dgm:pt>
    <dgm:pt modelId="{CEC39BFE-4E62-4B61-A3E8-5D8C4BA5EEC1}" type="sibTrans" cxnId="{4B9C288E-EDA8-4FD7-8651-6CA94BC0965A}">
      <dgm:prSet/>
      <dgm:spPr/>
      <dgm:t>
        <a:bodyPr/>
        <a:lstStyle/>
        <a:p>
          <a:endParaRPr lang="en-US"/>
        </a:p>
      </dgm:t>
    </dgm:pt>
    <dgm:pt modelId="{031AAF76-E57B-4B06-A61F-2B04D17F1DEB}">
      <dgm:prSet/>
      <dgm:spPr/>
      <dgm:t>
        <a:bodyPr/>
        <a:lstStyle/>
        <a:p>
          <a:r>
            <a:rPr lang="nl-NL"/>
            <a:t>Hashtag</a:t>
          </a:r>
          <a:endParaRPr lang="en-US"/>
        </a:p>
      </dgm:t>
    </dgm:pt>
    <dgm:pt modelId="{019BFC43-943E-4353-BA3B-53AEB1CD2CAD}" type="parTrans" cxnId="{EFFFBE93-23C9-49C3-9667-187FFE31462A}">
      <dgm:prSet/>
      <dgm:spPr/>
      <dgm:t>
        <a:bodyPr/>
        <a:lstStyle/>
        <a:p>
          <a:endParaRPr lang="en-US"/>
        </a:p>
      </dgm:t>
    </dgm:pt>
    <dgm:pt modelId="{D30EC395-FC0C-4EEC-8776-116155B00417}" type="sibTrans" cxnId="{EFFFBE93-23C9-49C3-9667-187FFE31462A}">
      <dgm:prSet/>
      <dgm:spPr/>
      <dgm:t>
        <a:bodyPr/>
        <a:lstStyle/>
        <a:p>
          <a:endParaRPr lang="en-US"/>
        </a:p>
      </dgm:t>
    </dgm:pt>
    <dgm:pt modelId="{B0BBF500-8F9E-43EC-A43D-93C28130D76B}" type="pres">
      <dgm:prSet presAssocID="{6BBC22B8-B74A-4C5D-9DE7-642FDF84FE72}" presName="Name0" presStyleCnt="0">
        <dgm:presLayoutVars>
          <dgm:dir/>
          <dgm:animLvl val="lvl"/>
          <dgm:resizeHandles val="exact"/>
        </dgm:presLayoutVars>
      </dgm:prSet>
      <dgm:spPr/>
    </dgm:pt>
    <dgm:pt modelId="{1F66720E-C856-42BD-88C1-E3B5D29C7A97}" type="pres">
      <dgm:prSet presAssocID="{6A5D291A-FB7E-4B07-8594-B9AB959E3D9E}" presName="linNode" presStyleCnt="0"/>
      <dgm:spPr/>
    </dgm:pt>
    <dgm:pt modelId="{87C7F3B1-CA15-4877-88A8-D9C9E57B005E}" type="pres">
      <dgm:prSet presAssocID="{6A5D291A-FB7E-4B07-8594-B9AB959E3D9E}" presName="parentText" presStyleLbl="node1" presStyleIdx="0" presStyleCnt="2">
        <dgm:presLayoutVars>
          <dgm:chMax val="1"/>
          <dgm:bulletEnabled val="1"/>
        </dgm:presLayoutVars>
      </dgm:prSet>
      <dgm:spPr/>
    </dgm:pt>
    <dgm:pt modelId="{266DF44E-20C7-4393-ABA4-CD7185B4F49F}" type="pres">
      <dgm:prSet presAssocID="{6A5D291A-FB7E-4B07-8594-B9AB959E3D9E}" presName="descendantText" presStyleLbl="alignAccFollowNode1" presStyleIdx="0" presStyleCnt="2">
        <dgm:presLayoutVars>
          <dgm:bulletEnabled val="1"/>
        </dgm:presLayoutVars>
      </dgm:prSet>
      <dgm:spPr/>
    </dgm:pt>
    <dgm:pt modelId="{9B7E69E3-1240-4C3C-AC30-90C8F2160B77}" type="pres">
      <dgm:prSet presAssocID="{C831C461-DE64-40AE-B7A4-C6459F8C5082}" presName="sp" presStyleCnt="0"/>
      <dgm:spPr/>
    </dgm:pt>
    <dgm:pt modelId="{D8F57D15-18D0-41DB-AB9D-D45C9CDD7DD8}" type="pres">
      <dgm:prSet presAssocID="{BE7CFB9B-B91B-414B-94CD-0740A61019A0}" presName="linNode" presStyleCnt="0"/>
      <dgm:spPr/>
    </dgm:pt>
    <dgm:pt modelId="{90EFE80F-92F9-4150-A02F-5297F42229FD}" type="pres">
      <dgm:prSet presAssocID="{BE7CFB9B-B91B-414B-94CD-0740A61019A0}" presName="parentText" presStyleLbl="node1" presStyleIdx="1" presStyleCnt="2">
        <dgm:presLayoutVars>
          <dgm:chMax val="1"/>
          <dgm:bulletEnabled val="1"/>
        </dgm:presLayoutVars>
      </dgm:prSet>
      <dgm:spPr/>
    </dgm:pt>
    <dgm:pt modelId="{FD9106C5-3323-4FD1-B258-C74CBC6C4FA3}" type="pres">
      <dgm:prSet presAssocID="{BE7CFB9B-B91B-414B-94CD-0740A61019A0}" presName="descendantText" presStyleLbl="alignAccFollowNode1" presStyleIdx="1" presStyleCnt="2">
        <dgm:presLayoutVars>
          <dgm:bulletEnabled val="1"/>
        </dgm:presLayoutVars>
      </dgm:prSet>
      <dgm:spPr/>
    </dgm:pt>
  </dgm:ptLst>
  <dgm:cxnLst>
    <dgm:cxn modelId="{6719BA07-94D0-4193-BB21-FD7A6CFA1571}" type="presOf" srcId="{15C01CEA-95E1-4B11-8CB9-5176C93AD7D2}" destId="{266DF44E-20C7-4393-ABA4-CD7185B4F49F}" srcOrd="0" destOrd="2" presId="urn:microsoft.com/office/officeart/2005/8/layout/vList5"/>
    <dgm:cxn modelId="{47069908-6402-44E4-B8F6-2E6687661850}" type="presOf" srcId="{031AAF76-E57B-4B06-A61F-2B04D17F1DEB}" destId="{FD9106C5-3323-4FD1-B258-C74CBC6C4FA3}" srcOrd="0" destOrd="0" presId="urn:microsoft.com/office/officeart/2005/8/layout/vList5"/>
    <dgm:cxn modelId="{D4F2ED0C-C080-44E8-BEEC-D49B5F68DCC9}" type="presOf" srcId="{66A5E5CA-F856-433D-A2A0-F3CF21CFCAB2}" destId="{266DF44E-20C7-4393-ABA4-CD7185B4F49F}" srcOrd="0" destOrd="4" presId="urn:microsoft.com/office/officeart/2005/8/layout/vList5"/>
    <dgm:cxn modelId="{30B27311-A1C0-43AF-8DB7-5CFB010AA14D}" type="presOf" srcId="{BE7CFB9B-B91B-414B-94CD-0740A61019A0}" destId="{90EFE80F-92F9-4150-A02F-5297F42229FD}" srcOrd="0" destOrd="0" presId="urn:microsoft.com/office/officeart/2005/8/layout/vList5"/>
    <dgm:cxn modelId="{87FF642D-03B7-437C-92BB-075D502E5623}" type="presOf" srcId="{3B781EDF-9E2A-4E90-AE8E-4643852F378C}" destId="{266DF44E-20C7-4393-ABA4-CD7185B4F49F}" srcOrd="0" destOrd="1" presId="urn:microsoft.com/office/officeart/2005/8/layout/vList5"/>
    <dgm:cxn modelId="{D3325B8D-F4EF-4CFD-BDEE-F545FDBDD5C2}" srcId="{6A5D291A-FB7E-4B07-8594-B9AB959E3D9E}" destId="{EB82E821-1861-4861-8E87-7AAC9416477E}" srcOrd="3" destOrd="0" parTransId="{23323DFD-B46D-4791-A171-8A736F09181D}" sibTransId="{4E78D4C6-137F-4273-A2E9-AC779982086E}"/>
    <dgm:cxn modelId="{4B9C288E-EDA8-4FD7-8651-6CA94BC0965A}" srcId="{6BBC22B8-B74A-4C5D-9DE7-642FDF84FE72}" destId="{BE7CFB9B-B91B-414B-94CD-0740A61019A0}" srcOrd="1" destOrd="0" parTransId="{285962CE-6883-469C-8D02-2E4A3839B9DB}" sibTransId="{CEC39BFE-4E62-4B61-A3E8-5D8C4BA5EEC1}"/>
    <dgm:cxn modelId="{EFFFBE93-23C9-49C3-9667-187FFE31462A}" srcId="{BE7CFB9B-B91B-414B-94CD-0740A61019A0}" destId="{031AAF76-E57B-4B06-A61F-2B04D17F1DEB}" srcOrd="0" destOrd="0" parTransId="{019BFC43-943E-4353-BA3B-53AEB1CD2CAD}" sibTransId="{D30EC395-FC0C-4EEC-8776-116155B00417}"/>
    <dgm:cxn modelId="{40CEA6A3-E55A-4541-899A-6F971E5D949E}" srcId="{6BBC22B8-B74A-4C5D-9DE7-642FDF84FE72}" destId="{6A5D291A-FB7E-4B07-8594-B9AB959E3D9E}" srcOrd="0" destOrd="0" parTransId="{2E115233-E661-4DB8-A66C-29231BC38F5E}" sibTransId="{C831C461-DE64-40AE-B7A4-C6459F8C5082}"/>
    <dgm:cxn modelId="{BED5FFA7-2E39-4023-B0F8-D36DE0B89E0A}" srcId="{6A5D291A-FB7E-4B07-8594-B9AB959E3D9E}" destId="{15C01CEA-95E1-4B11-8CB9-5176C93AD7D2}" srcOrd="2" destOrd="0" parTransId="{F25F435A-51FB-4807-AB52-64F36F73CD40}" sibTransId="{0C732AC7-302E-475C-B225-6673C4D65F93}"/>
    <dgm:cxn modelId="{5E416CA9-A9CA-49AC-8AC5-638627F68B33}" type="presOf" srcId="{6A5D291A-FB7E-4B07-8594-B9AB959E3D9E}" destId="{87C7F3B1-CA15-4877-88A8-D9C9E57B005E}" srcOrd="0" destOrd="0" presId="urn:microsoft.com/office/officeart/2005/8/layout/vList5"/>
    <dgm:cxn modelId="{4EFF48AF-AE77-44D3-A0F5-D55B341292B5}" type="presOf" srcId="{EB82E821-1861-4861-8E87-7AAC9416477E}" destId="{266DF44E-20C7-4393-ABA4-CD7185B4F49F}" srcOrd="0" destOrd="3" presId="urn:microsoft.com/office/officeart/2005/8/layout/vList5"/>
    <dgm:cxn modelId="{10F1DDBA-F908-454F-A57A-5A6D659E98EA}" srcId="{6A5D291A-FB7E-4B07-8594-B9AB959E3D9E}" destId="{532372A0-D26E-4C3E-A1F3-9874BE5A840E}" srcOrd="0" destOrd="0" parTransId="{24F3998A-1994-42C4-9D0E-AEADF8E8A4F2}" sibTransId="{5B92B94A-951E-442E-8A59-A4F3B60B6135}"/>
    <dgm:cxn modelId="{13782FCD-23E6-4A98-9B0B-86DE05F36463}" type="presOf" srcId="{6BBC22B8-B74A-4C5D-9DE7-642FDF84FE72}" destId="{B0BBF500-8F9E-43EC-A43D-93C28130D76B}" srcOrd="0" destOrd="0" presId="urn:microsoft.com/office/officeart/2005/8/layout/vList5"/>
    <dgm:cxn modelId="{66683AD6-F05F-4A9E-A2F4-7AD6DE7AFC8B}" srcId="{6A5D291A-FB7E-4B07-8594-B9AB959E3D9E}" destId="{3B781EDF-9E2A-4E90-AE8E-4643852F378C}" srcOrd="1" destOrd="0" parTransId="{CCD01197-93C2-4234-A6AE-FD64414CCEC3}" sibTransId="{409A00FE-E21F-42F1-818D-1D884E850EF6}"/>
    <dgm:cxn modelId="{FBEDC6E4-263E-4C7F-AEB4-6643656CC71A}" srcId="{6A5D291A-FB7E-4B07-8594-B9AB959E3D9E}" destId="{66A5E5CA-F856-433D-A2A0-F3CF21CFCAB2}" srcOrd="4" destOrd="0" parTransId="{196093D4-8F5E-4CDE-A7DB-3063813503D3}" sibTransId="{DDD2C9BC-8634-483E-A9FC-27A76E95FAD0}"/>
    <dgm:cxn modelId="{992059EF-A766-4F09-9468-5DA6A1D1EB06}" type="presOf" srcId="{532372A0-D26E-4C3E-A1F3-9874BE5A840E}" destId="{266DF44E-20C7-4393-ABA4-CD7185B4F49F}" srcOrd="0" destOrd="0" presId="urn:microsoft.com/office/officeart/2005/8/layout/vList5"/>
    <dgm:cxn modelId="{722FB3CD-274D-4A29-9CE4-311D467FAC87}" type="presParOf" srcId="{B0BBF500-8F9E-43EC-A43D-93C28130D76B}" destId="{1F66720E-C856-42BD-88C1-E3B5D29C7A97}" srcOrd="0" destOrd="0" presId="urn:microsoft.com/office/officeart/2005/8/layout/vList5"/>
    <dgm:cxn modelId="{3CD5BEA6-40BF-458D-91AB-B3A88EF51E66}" type="presParOf" srcId="{1F66720E-C856-42BD-88C1-E3B5D29C7A97}" destId="{87C7F3B1-CA15-4877-88A8-D9C9E57B005E}" srcOrd="0" destOrd="0" presId="urn:microsoft.com/office/officeart/2005/8/layout/vList5"/>
    <dgm:cxn modelId="{130359BE-D85C-4A49-8347-76A60E681539}" type="presParOf" srcId="{1F66720E-C856-42BD-88C1-E3B5D29C7A97}" destId="{266DF44E-20C7-4393-ABA4-CD7185B4F49F}" srcOrd="1" destOrd="0" presId="urn:microsoft.com/office/officeart/2005/8/layout/vList5"/>
    <dgm:cxn modelId="{08A6FACC-50EE-4263-A3B4-5E63748090C5}" type="presParOf" srcId="{B0BBF500-8F9E-43EC-A43D-93C28130D76B}" destId="{9B7E69E3-1240-4C3C-AC30-90C8F2160B77}" srcOrd="1" destOrd="0" presId="urn:microsoft.com/office/officeart/2005/8/layout/vList5"/>
    <dgm:cxn modelId="{997657D3-79B6-4FF1-B997-C52992D3599C}" type="presParOf" srcId="{B0BBF500-8F9E-43EC-A43D-93C28130D76B}" destId="{D8F57D15-18D0-41DB-AB9D-D45C9CDD7DD8}" srcOrd="2" destOrd="0" presId="urn:microsoft.com/office/officeart/2005/8/layout/vList5"/>
    <dgm:cxn modelId="{9F4BE4FF-AF80-480C-AFD9-DBD32DE85342}" type="presParOf" srcId="{D8F57D15-18D0-41DB-AB9D-D45C9CDD7DD8}" destId="{90EFE80F-92F9-4150-A02F-5297F42229FD}" srcOrd="0" destOrd="0" presId="urn:microsoft.com/office/officeart/2005/8/layout/vList5"/>
    <dgm:cxn modelId="{FA2393AA-DFEC-43B2-992F-39890B22DA04}" type="presParOf" srcId="{D8F57D15-18D0-41DB-AB9D-D45C9CDD7DD8}" destId="{FD9106C5-3323-4FD1-B258-C74CBC6C4F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1C7FE-A651-4DBD-868E-DBB5AD05EA84}">
      <dsp:nvSpPr>
        <dsp:cNvPr id="0" name=""/>
        <dsp:cNvSpPr/>
      </dsp:nvSpPr>
      <dsp:spPr>
        <a:xfrm>
          <a:off x="2865650" y="2124"/>
          <a:ext cx="4784299" cy="140228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nl-NL" sz="3200" kern="1200" baseline="0" dirty="0"/>
            <a:t>Regulier (laag risico)</a:t>
          </a:r>
          <a:endParaRPr lang="en-US" sz="3200" kern="1200" dirty="0"/>
        </a:p>
      </dsp:txBody>
      <dsp:txXfrm>
        <a:off x="2934104" y="70578"/>
        <a:ext cx="4647391" cy="1265378"/>
      </dsp:txXfrm>
    </dsp:sp>
    <dsp:sp modelId="{86476806-5271-4054-80CD-7AC9DC986288}">
      <dsp:nvSpPr>
        <dsp:cNvPr id="0" name=""/>
        <dsp:cNvSpPr/>
      </dsp:nvSpPr>
      <dsp:spPr>
        <a:xfrm>
          <a:off x="2865650" y="1474525"/>
          <a:ext cx="4711085" cy="1402286"/>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l" defTabSz="1422400">
            <a:lnSpc>
              <a:spcPct val="90000"/>
            </a:lnSpc>
            <a:spcBef>
              <a:spcPct val="0"/>
            </a:spcBef>
            <a:spcAft>
              <a:spcPct val="35000"/>
            </a:spcAft>
            <a:buNone/>
          </a:pPr>
          <a:r>
            <a:rPr lang="nl-NL" sz="3200" kern="1200" baseline="0" dirty="0"/>
            <a:t>Aandacht (beperkt risico)</a:t>
          </a:r>
          <a:endParaRPr lang="en-US" sz="3200" kern="1200" dirty="0"/>
        </a:p>
      </dsp:txBody>
      <dsp:txXfrm>
        <a:off x="2934104" y="1542979"/>
        <a:ext cx="4574177" cy="1265378"/>
      </dsp:txXfrm>
    </dsp:sp>
    <dsp:sp modelId="{0DC6EAF2-829D-4E4F-9B76-CC5039F6277B}">
      <dsp:nvSpPr>
        <dsp:cNvPr id="0" name=""/>
        <dsp:cNvSpPr/>
      </dsp:nvSpPr>
      <dsp:spPr>
        <a:xfrm>
          <a:off x="2865650" y="2946926"/>
          <a:ext cx="4713281" cy="1402286"/>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nl-NL" sz="3200" kern="1200" baseline="0" dirty="0"/>
            <a:t>Risico (hoog risico)</a:t>
          </a:r>
          <a:endParaRPr lang="en-US" sz="3200" kern="1200" dirty="0"/>
        </a:p>
      </dsp:txBody>
      <dsp:txXfrm>
        <a:off x="2934104" y="3015380"/>
        <a:ext cx="4576373" cy="1265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DF44E-20C7-4393-ABA4-CD7185B4F49F}">
      <dsp:nvSpPr>
        <dsp:cNvPr id="0" name=""/>
        <dsp:cNvSpPr/>
      </dsp:nvSpPr>
      <dsp:spPr>
        <a:xfrm rot="5400000">
          <a:off x="5053992" y="-1628641"/>
          <a:ext cx="1923625" cy="56619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nl-NL" sz="2000" kern="1200"/>
            <a:t>Registratiemodule</a:t>
          </a:r>
          <a:endParaRPr lang="en-US" sz="2000" kern="1200"/>
        </a:p>
        <a:p>
          <a:pPr marL="228600" lvl="1" indent="-228600" algn="l" defTabSz="889000">
            <a:lnSpc>
              <a:spcPct val="90000"/>
            </a:lnSpc>
            <a:spcBef>
              <a:spcPct val="0"/>
            </a:spcBef>
            <a:spcAft>
              <a:spcPct val="15000"/>
            </a:spcAft>
            <a:buChar char="•"/>
          </a:pPr>
          <a:r>
            <a:rPr lang="nl-NL" sz="2000" kern="1200"/>
            <a:t>Informatie </a:t>
          </a:r>
          <a:endParaRPr lang="en-US" sz="2000" kern="1200"/>
        </a:p>
        <a:p>
          <a:pPr marL="228600" lvl="1" indent="-228600" algn="l" defTabSz="889000">
            <a:lnSpc>
              <a:spcPct val="90000"/>
            </a:lnSpc>
            <a:spcBef>
              <a:spcPct val="0"/>
            </a:spcBef>
            <a:spcAft>
              <a:spcPct val="15000"/>
            </a:spcAft>
            <a:buChar char="•"/>
          </a:pPr>
          <a:r>
            <a:rPr lang="nl-NL" sz="2000" kern="1200"/>
            <a:t>Buzz creëren</a:t>
          </a:r>
          <a:endParaRPr lang="en-US" sz="2000" kern="1200"/>
        </a:p>
        <a:p>
          <a:pPr marL="228600" lvl="1" indent="-228600" algn="l" defTabSz="889000">
            <a:lnSpc>
              <a:spcPct val="90000"/>
            </a:lnSpc>
            <a:spcBef>
              <a:spcPct val="0"/>
            </a:spcBef>
            <a:spcAft>
              <a:spcPct val="15000"/>
            </a:spcAft>
            <a:buChar char="•"/>
          </a:pPr>
          <a:r>
            <a:rPr lang="nl-NL" sz="2000" kern="1200"/>
            <a:t>Interactie met doelgroep</a:t>
          </a:r>
          <a:endParaRPr lang="en-US" sz="2000" kern="1200"/>
        </a:p>
        <a:p>
          <a:pPr marL="228600" lvl="1" indent="-228600" algn="l" defTabSz="889000">
            <a:lnSpc>
              <a:spcPct val="90000"/>
            </a:lnSpc>
            <a:spcBef>
              <a:spcPct val="0"/>
            </a:spcBef>
            <a:spcAft>
              <a:spcPct val="15000"/>
            </a:spcAft>
            <a:buChar char="•"/>
          </a:pPr>
          <a:r>
            <a:rPr lang="nl-NL" sz="2000" kern="1200"/>
            <a:t>Foto`s, video`s delen</a:t>
          </a:r>
          <a:endParaRPr lang="en-US" sz="2000" kern="1200"/>
        </a:p>
      </dsp:txBody>
      <dsp:txXfrm rot="-5400000">
        <a:off x="3184838" y="334417"/>
        <a:ext cx="5568030" cy="1735817"/>
      </dsp:txXfrm>
    </dsp:sp>
    <dsp:sp modelId="{87C7F3B1-CA15-4877-88A8-D9C9E57B005E}">
      <dsp:nvSpPr>
        <dsp:cNvPr id="0" name=""/>
        <dsp:cNvSpPr/>
      </dsp:nvSpPr>
      <dsp:spPr>
        <a:xfrm>
          <a:off x="0" y="60"/>
          <a:ext cx="3184838" cy="240453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nl-NL" sz="5700" kern="1200"/>
            <a:t>Website</a:t>
          </a:r>
          <a:endParaRPr lang="en-US" sz="5700" kern="1200"/>
        </a:p>
      </dsp:txBody>
      <dsp:txXfrm>
        <a:off x="117380" y="117440"/>
        <a:ext cx="2950078" cy="2169772"/>
      </dsp:txXfrm>
    </dsp:sp>
    <dsp:sp modelId="{FD9106C5-3323-4FD1-B258-C74CBC6C4FA3}">
      <dsp:nvSpPr>
        <dsp:cNvPr id="0" name=""/>
        <dsp:cNvSpPr/>
      </dsp:nvSpPr>
      <dsp:spPr>
        <a:xfrm rot="5400000">
          <a:off x="5053992" y="896117"/>
          <a:ext cx="1923625" cy="56619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nl-NL" sz="2000" kern="1200"/>
            <a:t>Hashtag</a:t>
          </a:r>
          <a:endParaRPr lang="en-US" sz="2000" kern="1200"/>
        </a:p>
      </dsp:txBody>
      <dsp:txXfrm rot="-5400000">
        <a:off x="3184838" y="2859175"/>
        <a:ext cx="5568030" cy="1735817"/>
      </dsp:txXfrm>
    </dsp:sp>
    <dsp:sp modelId="{90EFE80F-92F9-4150-A02F-5297F42229FD}">
      <dsp:nvSpPr>
        <dsp:cNvPr id="0" name=""/>
        <dsp:cNvSpPr/>
      </dsp:nvSpPr>
      <dsp:spPr>
        <a:xfrm>
          <a:off x="0" y="2524818"/>
          <a:ext cx="3184838" cy="240453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nl-NL" sz="5700" kern="1200"/>
            <a:t>Twitter</a:t>
          </a:r>
          <a:endParaRPr lang="en-US" sz="5700" kern="1200"/>
        </a:p>
      </dsp:txBody>
      <dsp:txXfrm>
        <a:off x="117380" y="2642198"/>
        <a:ext cx="2950078" cy="21697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D134E-7643-4A54-BAC2-44D6453A71F2}" type="datetimeFigureOut">
              <a:rPr lang="nl-NL" smtClean="0"/>
              <a:t>23-2-2021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54AE1-74F2-4B78-9F87-B06517278D49}" type="slidenum">
              <a:rPr lang="nl-NL" smtClean="0"/>
              <a:t>‹nr.›</a:t>
            </a:fld>
            <a:endParaRPr lang="nl-NL"/>
          </a:p>
        </p:txBody>
      </p:sp>
    </p:spTree>
    <p:extLst>
      <p:ext uri="{BB962C8B-B14F-4D97-AF65-F5344CB8AC3E}">
        <p14:creationId xmlns:p14="http://schemas.microsoft.com/office/powerpoint/2010/main" val="132039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83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Mond tot mond</a:t>
            </a:r>
            <a:r>
              <a:rPr lang="nl-NL" baseline="0" dirty="0"/>
              <a:t> reclame</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71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06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Fijn als je pers kunt betrekken.</a:t>
            </a:r>
            <a:r>
              <a:rPr lang="nl-NL" baseline="0" dirty="0"/>
              <a:t> Verwacht je problemen of ga je vertrouwelijke info delen dan liever niet. </a:t>
            </a:r>
          </a:p>
          <a:p>
            <a:r>
              <a:rPr lang="nl-NL" baseline="0" dirty="0"/>
              <a:t>Uitnodigen verschillende pers of </a:t>
            </a:r>
            <a:r>
              <a:rPr lang="nl-NL" baseline="0" dirty="0" err="1"/>
              <a:t>bloggers</a:t>
            </a:r>
            <a:r>
              <a:rPr lang="nl-NL" baseline="0" dirty="0"/>
              <a:t>, breder speelveld. Selectieve aanpak bepaalde journalisten een primeur geven. Journalisten werken met strakke deadlines dus maak het ze makkelijk. Persbericht schrijven</a:t>
            </a:r>
          </a:p>
          <a:p>
            <a:r>
              <a:rPr lang="nl-NL" baseline="0" dirty="0" err="1"/>
              <a:t>Advertorial</a:t>
            </a:r>
            <a:r>
              <a:rPr lang="nl-NL" baseline="0" dirty="0"/>
              <a:t>: betaalde reclameboodschap vermomd als gewoon artikel, volledige controle over boodschap</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38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Twitter: max 140 tekens, korte boodschap. Community voeden: community</a:t>
            </a:r>
            <a:r>
              <a:rPr lang="nl-NL" baseline="0" dirty="0"/>
              <a:t> manager</a:t>
            </a:r>
          </a:p>
          <a:p>
            <a:r>
              <a:rPr lang="nl-NL" baseline="0" dirty="0"/>
              <a:t>Hashtag: 	kort, afkortingen</a:t>
            </a:r>
          </a:p>
          <a:p>
            <a:r>
              <a:rPr lang="nl-NL" baseline="0" dirty="0"/>
              <a:t>	Herkenbaar, je netwerk ontdekt je evenement</a:t>
            </a:r>
          </a:p>
          <a:p>
            <a:r>
              <a:rPr lang="nl-NL" baseline="0" dirty="0"/>
              <a:t>	Logisch. Misschien gebruiken mensen al een hashtag voor je evenement. Community manager bepaald. </a:t>
            </a:r>
          </a:p>
          <a:p>
            <a:r>
              <a:rPr lang="nl-NL" baseline="0" dirty="0"/>
              <a:t>	Uniek, gebruikt iemand je hashtag al?</a:t>
            </a:r>
          </a:p>
          <a:p>
            <a:r>
              <a:rPr lang="nl-NL" baseline="0" dirty="0"/>
              <a:t>	Duurzaam, uniek maken door jaartal </a:t>
            </a:r>
            <a:r>
              <a:rPr lang="nl-NL" baseline="0" dirty="0" err="1"/>
              <a:t>bijv</a:t>
            </a:r>
            <a:r>
              <a:rPr lang="nl-NL" baseline="0" dirty="0"/>
              <a:t> maar bevordert de duurzaamheid niet. Doelgroep communiceert hele jaar hopelijk</a:t>
            </a:r>
          </a:p>
          <a:p>
            <a:r>
              <a:rPr lang="nl-NL" baseline="0" dirty="0"/>
              <a:t>Spontane, authentiek, echte berichten. </a:t>
            </a:r>
          </a:p>
          <a:p>
            <a:r>
              <a:rPr lang="nl-NL" baseline="0" dirty="0"/>
              <a:t>Live twitteren, </a:t>
            </a:r>
            <a:r>
              <a:rPr lang="nl-NL" baseline="0" dirty="0" err="1"/>
              <a:t>twitterwall</a:t>
            </a:r>
            <a:r>
              <a:rPr lang="nl-NL" baseline="0" dirty="0"/>
              <a:t>. Nadeel open en bloot ieders mening. Geen censuur. Beantwoord ze correct en speel er op in. </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80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Linkedin</a:t>
            </a:r>
            <a:r>
              <a:rPr lang="nl-NL" dirty="0"/>
              <a:t>: zakelijk.</a:t>
            </a:r>
            <a:r>
              <a:rPr lang="nl-NL" baseline="0" dirty="0"/>
              <a:t> Ook advertenties b2b geschikt. </a:t>
            </a:r>
          </a:p>
          <a:p>
            <a:r>
              <a:rPr lang="nl-NL" baseline="0" dirty="0"/>
              <a:t>Facebook: plannen, zorg voor overzicht in bijv. </a:t>
            </a:r>
            <a:r>
              <a:rPr lang="nl-NL" baseline="0" dirty="0" err="1"/>
              <a:t>excel</a:t>
            </a:r>
            <a:r>
              <a:rPr lang="nl-NL" baseline="0" dirty="0"/>
              <a:t>. Statistieken kun je bekijken. Datum van een evenement op facebook aanpassen voor het einde van het evenement, automatisch op gaan voor volgend evenement.</a:t>
            </a:r>
          </a:p>
          <a:p>
            <a:r>
              <a:rPr lang="nl-NL" baseline="0" dirty="0"/>
              <a:t>Pinterest, snapchat, </a:t>
            </a:r>
            <a:r>
              <a:rPr lang="nl-NL" baseline="0" dirty="0" err="1"/>
              <a:t>instagram</a:t>
            </a:r>
            <a:r>
              <a:rPr lang="nl-NL" baseline="0" dirty="0"/>
              <a:t>: heel visueel</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536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Youtube</a:t>
            </a:r>
            <a:r>
              <a:rPr lang="nl-NL" dirty="0"/>
              <a:t>: steeds meer advertenties.</a:t>
            </a:r>
            <a:r>
              <a:rPr lang="nl-NL" baseline="0" dirty="0"/>
              <a:t> Product instructies. Vlogs. Betaald worden om te testen</a:t>
            </a:r>
          </a:p>
          <a:p>
            <a:endParaRPr lang="nl-NL" baseline="0" dirty="0"/>
          </a:p>
          <a:p>
            <a:r>
              <a:rPr lang="nl-NL" baseline="0" dirty="0"/>
              <a:t>Livestreaming: ook als je er niet bij bent, het evenement beleven. Virtueel meebeleven. Doelgroep verspreid, organisatorisch onmogelijk ze bij elkaar te krijgen. Zelf interactie is mogelijk, vragen laten stellen. Organisatoren van internationaal congres paniek,  vliegtuig neerstortte met de Poolse president + vulkaan uitbarsting </a:t>
            </a:r>
            <a:r>
              <a:rPr lang="nl-NL" baseline="0" dirty="0" err="1"/>
              <a:t>Ijsland</a:t>
            </a:r>
            <a:r>
              <a:rPr lang="nl-NL" baseline="0" dirty="0"/>
              <a:t>, hele evenement virtueel gemaakt. </a:t>
            </a:r>
          </a:p>
          <a:p>
            <a:endParaRPr lang="nl-NL" baseline="0" dirty="0"/>
          </a:p>
          <a:p>
            <a:r>
              <a:rPr lang="nl-NL" baseline="0" dirty="0"/>
              <a:t>Google: Analytics: hou vaak je website bezocht, hoe lang, waar vandaan, hoe lang. 3 min. Is al heel lang. </a:t>
            </a:r>
            <a:r>
              <a:rPr lang="nl-NL" baseline="0" dirty="0" err="1"/>
              <a:t>Bounce</a:t>
            </a:r>
            <a:r>
              <a:rPr lang="nl-NL" baseline="0" dirty="0"/>
              <a:t>: direct verlaten</a:t>
            </a:r>
          </a:p>
          <a:p>
            <a:r>
              <a:rPr lang="nl-NL" baseline="0" dirty="0"/>
              <a:t>Search engine advertising. Google </a:t>
            </a:r>
            <a:r>
              <a:rPr lang="nl-NL" baseline="0" dirty="0" err="1"/>
              <a:t>adwords</a:t>
            </a:r>
            <a:endParaRPr lang="nl-NL" baseline="0" dirty="0"/>
          </a:p>
          <a:p>
            <a:r>
              <a:rPr lang="nl-NL" baseline="0" dirty="0"/>
              <a:t>Search engine </a:t>
            </a:r>
            <a:r>
              <a:rPr lang="nl-NL" baseline="0" dirty="0" err="1"/>
              <a:t>optimalization</a:t>
            </a:r>
            <a:r>
              <a:rPr lang="nl-NL" baseline="0" dirty="0"/>
              <a:t>: goed vindbaar maken voor google</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255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l-NL" baseline="0" dirty="0" err="1"/>
              <a:t>Inhakers</a:t>
            </a:r>
            <a:endParaRPr lang="nl-NL" baseline="0" dirty="0"/>
          </a:p>
          <a:p>
            <a:pPr marL="457200" lvl="1" indent="0">
              <a:buFontTx/>
              <a:buNone/>
            </a:pPr>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574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Facebook nog steeds illegaal om like en</a:t>
            </a:r>
            <a:r>
              <a:rPr lang="nl-NL" baseline="0" dirty="0"/>
              <a:t> winacties te doen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724D4-E846-4527-BAB9-9B784E5EF4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08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8DC33-C929-4817-93F3-F870812B410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D60144E-D6EA-41F5-8ACB-B281755B7C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524D858-F1D4-4CCB-88D5-AAB31FF13C4D}"/>
              </a:ext>
            </a:extLst>
          </p:cNvPr>
          <p:cNvSpPr>
            <a:spLocks noGrp="1"/>
          </p:cNvSpPr>
          <p:nvPr>
            <p:ph type="dt" sz="half" idx="10"/>
          </p:nvPr>
        </p:nvSpPr>
        <p:spPr/>
        <p:txBody>
          <a:bodyPr/>
          <a:lstStyle/>
          <a:p>
            <a:fld id="{F037E110-F3D5-4E78-9010-4D4BFEDE9150}" type="datetimeFigureOut">
              <a:rPr lang="nl-NL" smtClean="0"/>
              <a:t>23-2-2021</a:t>
            </a:fld>
            <a:endParaRPr lang="nl-NL"/>
          </a:p>
        </p:txBody>
      </p:sp>
      <p:sp>
        <p:nvSpPr>
          <p:cNvPr id="5" name="Tijdelijke aanduiding voor voettekst 4">
            <a:extLst>
              <a:ext uri="{FF2B5EF4-FFF2-40B4-BE49-F238E27FC236}">
                <a16:creationId xmlns:a16="http://schemas.microsoft.com/office/drawing/2014/main" id="{A4AEBE4E-F6A3-459D-83BA-3CF01142D39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65E773-5BE9-433E-920F-A12171C401C1}"/>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63370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A7D58-8164-4578-98C3-0F9F03BED32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A6551A0-5EAC-425A-8948-6295D4E1F3E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DA9153-7B7F-4599-A507-DFB673464FC8}"/>
              </a:ext>
            </a:extLst>
          </p:cNvPr>
          <p:cNvSpPr>
            <a:spLocks noGrp="1"/>
          </p:cNvSpPr>
          <p:nvPr>
            <p:ph type="dt" sz="half" idx="10"/>
          </p:nvPr>
        </p:nvSpPr>
        <p:spPr/>
        <p:txBody>
          <a:bodyPr/>
          <a:lstStyle/>
          <a:p>
            <a:fld id="{F037E110-F3D5-4E78-9010-4D4BFEDE9150}" type="datetimeFigureOut">
              <a:rPr lang="nl-NL" smtClean="0"/>
              <a:t>23-2-2021</a:t>
            </a:fld>
            <a:endParaRPr lang="nl-NL"/>
          </a:p>
        </p:txBody>
      </p:sp>
      <p:sp>
        <p:nvSpPr>
          <p:cNvPr id="5" name="Tijdelijke aanduiding voor voettekst 4">
            <a:extLst>
              <a:ext uri="{FF2B5EF4-FFF2-40B4-BE49-F238E27FC236}">
                <a16:creationId xmlns:a16="http://schemas.microsoft.com/office/drawing/2014/main" id="{6D384FD1-404B-4F73-8CD9-6D208DC017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D06685-5FD4-46D4-8A2C-EA2E843ED579}"/>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132229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467F3D9-822D-445B-B066-7CA6E393F87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805ED49-84AF-4F72-BA44-19654F7C1F8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197D73-ACE4-4FAD-B229-298FAAA9BC95}"/>
              </a:ext>
            </a:extLst>
          </p:cNvPr>
          <p:cNvSpPr>
            <a:spLocks noGrp="1"/>
          </p:cNvSpPr>
          <p:nvPr>
            <p:ph type="dt" sz="half" idx="10"/>
          </p:nvPr>
        </p:nvSpPr>
        <p:spPr/>
        <p:txBody>
          <a:bodyPr/>
          <a:lstStyle/>
          <a:p>
            <a:fld id="{F037E110-F3D5-4E78-9010-4D4BFEDE9150}" type="datetimeFigureOut">
              <a:rPr lang="nl-NL" smtClean="0"/>
              <a:t>23-2-2021</a:t>
            </a:fld>
            <a:endParaRPr lang="nl-NL"/>
          </a:p>
        </p:txBody>
      </p:sp>
      <p:sp>
        <p:nvSpPr>
          <p:cNvPr id="5" name="Tijdelijke aanduiding voor voettekst 4">
            <a:extLst>
              <a:ext uri="{FF2B5EF4-FFF2-40B4-BE49-F238E27FC236}">
                <a16:creationId xmlns:a16="http://schemas.microsoft.com/office/drawing/2014/main" id="{049FE9A9-6D80-4A26-8FA6-F2E370E8A8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E8C5D0-F065-43BB-A602-F03865F743C5}"/>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394430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23-2-2021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6339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23-2-2021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199497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23-2-2021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25390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23-2-2021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389979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806EF75-7CD9-4DB5-9884-3D07CA2BB15E}" type="datetimeFigureOut">
              <a:rPr lang="nl-NL" smtClean="0"/>
              <a:t>23-2-2021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07855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806EF75-7CD9-4DB5-9884-3D07CA2BB15E}" type="datetimeFigureOut">
              <a:rPr lang="nl-NL" smtClean="0"/>
              <a:t>23-2-2021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3171523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06EF75-7CD9-4DB5-9884-3D07CA2BB15E}" type="datetimeFigureOut">
              <a:rPr lang="nl-NL" smtClean="0"/>
              <a:t>23-2-2021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803916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23-2-2021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106101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62C38-68BD-4D98-B38C-2A22D956DB7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0B6FB4B-0788-476E-B230-FBA87BD8CA0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6C1655-2018-4DC0-909B-9C60A4858BF0}"/>
              </a:ext>
            </a:extLst>
          </p:cNvPr>
          <p:cNvSpPr>
            <a:spLocks noGrp="1"/>
          </p:cNvSpPr>
          <p:nvPr>
            <p:ph type="dt" sz="half" idx="10"/>
          </p:nvPr>
        </p:nvSpPr>
        <p:spPr/>
        <p:txBody>
          <a:bodyPr/>
          <a:lstStyle/>
          <a:p>
            <a:fld id="{F037E110-F3D5-4E78-9010-4D4BFEDE9150}" type="datetimeFigureOut">
              <a:rPr lang="nl-NL" smtClean="0"/>
              <a:t>23-2-2021</a:t>
            </a:fld>
            <a:endParaRPr lang="nl-NL"/>
          </a:p>
        </p:txBody>
      </p:sp>
      <p:sp>
        <p:nvSpPr>
          <p:cNvPr id="5" name="Tijdelijke aanduiding voor voettekst 4">
            <a:extLst>
              <a:ext uri="{FF2B5EF4-FFF2-40B4-BE49-F238E27FC236}">
                <a16:creationId xmlns:a16="http://schemas.microsoft.com/office/drawing/2014/main" id="{027A06FC-01A0-44B8-80F8-11CB67F49C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1C237B-0504-4ED6-BD92-4F5D88C2848C}"/>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3406010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23-2-2021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143557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23-2-2021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382033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23-2-2021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131969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23-2-2021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63610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23-2-2021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81493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23-2-2021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76054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23-2-2021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13028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23-2-2021</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99900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23-2-2021</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9579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23-2-2021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804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364FD-59BE-4484-BD7B-26D9992922B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FED6ED0-9DA5-48F1-9991-B85CFEE6C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17A04C1-AD53-4005-9247-533024C37CDF}"/>
              </a:ext>
            </a:extLst>
          </p:cNvPr>
          <p:cNvSpPr>
            <a:spLocks noGrp="1"/>
          </p:cNvSpPr>
          <p:nvPr>
            <p:ph type="dt" sz="half" idx="10"/>
          </p:nvPr>
        </p:nvSpPr>
        <p:spPr/>
        <p:txBody>
          <a:bodyPr/>
          <a:lstStyle/>
          <a:p>
            <a:fld id="{F037E110-F3D5-4E78-9010-4D4BFEDE9150}" type="datetimeFigureOut">
              <a:rPr lang="nl-NL" smtClean="0"/>
              <a:t>23-2-2021</a:t>
            </a:fld>
            <a:endParaRPr lang="nl-NL"/>
          </a:p>
        </p:txBody>
      </p:sp>
      <p:sp>
        <p:nvSpPr>
          <p:cNvPr id="5" name="Tijdelijke aanduiding voor voettekst 4">
            <a:extLst>
              <a:ext uri="{FF2B5EF4-FFF2-40B4-BE49-F238E27FC236}">
                <a16:creationId xmlns:a16="http://schemas.microsoft.com/office/drawing/2014/main" id="{0F3E8D87-BE1E-4DF9-B731-F80C31FEE6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98AE43-3599-40AB-A7A7-8D7F26141351}"/>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462520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23-2-2021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33378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23-2-2021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78680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23-2-2021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390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5C6AD-7284-4200-A564-130A71FB73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326BFB-4518-4270-A088-007D172027D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A12BD3A-55B8-489C-BD52-A226617595D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3FECFA3-48C8-43FF-86EE-621B8E257A50}"/>
              </a:ext>
            </a:extLst>
          </p:cNvPr>
          <p:cNvSpPr>
            <a:spLocks noGrp="1"/>
          </p:cNvSpPr>
          <p:nvPr>
            <p:ph type="dt" sz="half" idx="10"/>
          </p:nvPr>
        </p:nvSpPr>
        <p:spPr/>
        <p:txBody>
          <a:bodyPr/>
          <a:lstStyle/>
          <a:p>
            <a:fld id="{F037E110-F3D5-4E78-9010-4D4BFEDE9150}" type="datetimeFigureOut">
              <a:rPr lang="nl-NL" smtClean="0"/>
              <a:t>23-2-2021</a:t>
            </a:fld>
            <a:endParaRPr lang="nl-NL"/>
          </a:p>
        </p:txBody>
      </p:sp>
      <p:sp>
        <p:nvSpPr>
          <p:cNvPr id="6" name="Tijdelijke aanduiding voor voettekst 5">
            <a:extLst>
              <a:ext uri="{FF2B5EF4-FFF2-40B4-BE49-F238E27FC236}">
                <a16:creationId xmlns:a16="http://schemas.microsoft.com/office/drawing/2014/main" id="{77444DE3-D958-4255-B5C9-5B2837E2BE0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22621E-8993-4543-964B-EBFA89905562}"/>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259194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BCA68-0C2E-4F4B-BB00-449C49D11C3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00D0B86-FBA9-4689-9966-926F012FD3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3D7D0DC-DFB7-4C20-A371-757D59C17B2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2CA8A5E-26BA-49F5-9F21-B1B56A0314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874280C-351B-4BC9-9C04-19D5821C250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7613B83-85BC-4E99-8C64-9BCAEF05ECAE}"/>
              </a:ext>
            </a:extLst>
          </p:cNvPr>
          <p:cNvSpPr>
            <a:spLocks noGrp="1"/>
          </p:cNvSpPr>
          <p:nvPr>
            <p:ph type="dt" sz="half" idx="10"/>
          </p:nvPr>
        </p:nvSpPr>
        <p:spPr/>
        <p:txBody>
          <a:bodyPr/>
          <a:lstStyle/>
          <a:p>
            <a:fld id="{F037E110-F3D5-4E78-9010-4D4BFEDE9150}" type="datetimeFigureOut">
              <a:rPr lang="nl-NL" smtClean="0"/>
              <a:t>23-2-2021</a:t>
            </a:fld>
            <a:endParaRPr lang="nl-NL"/>
          </a:p>
        </p:txBody>
      </p:sp>
      <p:sp>
        <p:nvSpPr>
          <p:cNvPr id="8" name="Tijdelijke aanduiding voor voettekst 7">
            <a:extLst>
              <a:ext uri="{FF2B5EF4-FFF2-40B4-BE49-F238E27FC236}">
                <a16:creationId xmlns:a16="http://schemas.microsoft.com/office/drawing/2014/main" id="{44BAFB89-9B72-4FEC-AFF6-0B632205393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E5A935E-101C-4CEE-82D1-42405AD42541}"/>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417531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041CD-4E42-4912-828A-451A9C4C8BB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332B5CB-23E1-480B-BDAC-31ED500DD678}"/>
              </a:ext>
            </a:extLst>
          </p:cNvPr>
          <p:cNvSpPr>
            <a:spLocks noGrp="1"/>
          </p:cNvSpPr>
          <p:nvPr>
            <p:ph type="dt" sz="half" idx="10"/>
          </p:nvPr>
        </p:nvSpPr>
        <p:spPr/>
        <p:txBody>
          <a:bodyPr/>
          <a:lstStyle/>
          <a:p>
            <a:fld id="{F037E110-F3D5-4E78-9010-4D4BFEDE9150}" type="datetimeFigureOut">
              <a:rPr lang="nl-NL" smtClean="0"/>
              <a:t>23-2-2021</a:t>
            </a:fld>
            <a:endParaRPr lang="nl-NL"/>
          </a:p>
        </p:txBody>
      </p:sp>
      <p:sp>
        <p:nvSpPr>
          <p:cNvPr id="4" name="Tijdelijke aanduiding voor voettekst 3">
            <a:extLst>
              <a:ext uri="{FF2B5EF4-FFF2-40B4-BE49-F238E27FC236}">
                <a16:creationId xmlns:a16="http://schemas.microsoft.com/office/drawing/2014/main" id="{66951A20-08F1-42BE-B2A5-69024449ECB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06AD61F-0789-4019-B82F-93F97F519165}"/>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247970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E7B84C0-12F8-46A4-BA71-B7E74A894429}"/>
              </a:ext>
            </a:extLst>
          </p:cNvPr>
          <p:cNvSpPr>
            <a:spLocks noGrp="1"/>
          </p:cNvSpPr>
          <p:nvPr>
            <p:ph type="dt" sz="half" idx="10"/>
          </p:nvPr>
        </p:nvSpPr>
        <p:spPr/>
        <p:txBody>
          <a:bodyPr/>
          <a:lstStyle/>
          <a:p>
            <a:fld id="{F037E110-F3D5-4E78-9010-4D4BFEDE9150}" type="datetimeFigureOut">
              <a:rPr lang="nl-NL" smtClean="0"/>
              <a:t>23-2-2021</a:t>
            </a:fld>
            <a:endParaRPr lang="nl-NL"/>
          </a:p>
        </p:txBody>
      </p:sp>
      <p:sp>
        <p:nvSpPr>
          <p:cNvPr id="3" name="Tijdelijke aanduiding voor voettekst 2">
            <a:extLst>
              <a:ext uri="{FF2B5EF4-FFF2-40B4-BE49-F238E27FC236}">
                <a16:creationId xmlns:a16="http://schemas.microsoft.com/office/drawing/2014/main" id="{BEA4125E-B39A-48F3-95B9-621B3134D7C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9A5CF3D-FEA9-4E1A-8215-6EB327D3749E}"/>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267562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22FED-4E4C-45E9-A414-0CB0EBD93E2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F07514F-2DE3-4F76-A6D5-CDCCF2A521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D8D7ED7-028E-4C5E-96AF-BB33ECA2C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9FFDA80-2CD1-432E-A5F4-799EEFAE78CB}"/>
              </a:ext>
            </a:extLst>
          </p:cNvPr>
          <p:cNvSpPr>
            <a:spLocks noGrp="1"/>
          </p:cNvSpPr>
          <p:nvPr>
            <p:ph type="dt" sz="half" idx="10"/>
          </p:nvPr>
        </p:nvSpPr>
        <p:spPr/>
        <p:txBody>
          <a:bodyPr/>
          <a:lstStyle/>
          <a:p>
            <a:fld id="{F037E110-F3D5-4E78-9010-4D4BFEDE9150}" type="datetimeFigureOut">
              <a:rPr lang="nl-NL" smtClean="0"/>
              <a:t>23-2-2021</a:t>
            </a:fld>
            <a:endParaRPr lang="nl-NL"/>
          </a:p>
        </p:txBody>
      </p:sp>
      <p:sp>
        <p:nvSpPr>
          <p:cNvPr id="6" name="Tijdelijke aanduiding voor voettekst 5">
            <a:extLst>
              <a:ext uri="{FF2B5EF4-FFF2-40B4-BE49-F238E27FC236}">
                <a16:creationId xmlns:a16="http://schemas.microsoft.com/office/drawing/2014/main" id="{498F20DA-C1AA-4933-AB83-C45D2FD9DB6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D0E81B-863D-41A2-BC36-03C995870742}"/>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208393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771A8-A8FD-4470-9990-BDBEF7DDCDD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A64AB6B-D554-433C-B9B2-DEC593CBA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F47389D-13D2-4176-9EC7-0409BCD0E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E4605A-A358-4163-9211-9D809D9BBC2D}"/>
              </a:ext>
            </a:extLst>
          </p:cNvPr>
          <p:cNvSpPr>
            <a:spLocks noGrp="1"/>
          </p:cNvSpPr>
          <p:nvPr>
            <p:ph type="dt" sz="half" idx="10"/>
          </p:nvPr>
        </p:nvSpPr>
        <p:spPr/>
        <p:txBody>
          <a:bodyPr/>
          <a:lstStyle/>
          <a:p>
            <a:fld id="{F037E110-F3D5-4E78-9010-4D4BFEDE9150}" type="datetimeFigureOut">
              <a:rPr lang="nl-NL" smtClean="0"/>
              <a:t>23-2-2021</a:t>
            </a:fld>
            <a:endParaRPr lang="nl-NL"/>
          </a:p>
        </p:txBody>
      </p:sp>
      <p:sp>
        <p:nvSpPr>
          <p:cNvPr id="6" name="Tijdelijke aanduiding voor voettekst 5">
            <a:extLst>
              <a:ext uri="{FF2B5EF4-FFF2-40B4-BE49-F238E27FC236}">
                <a16:creationId xmlns:a16="http://schemas.microsoft.com/office/drawing/2014/main" id="{B9BA5AD1-0CF6-4B51-9F3C-A9CC828D381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7229E1E-E0D9-43C3-92E0-E5E49FFC2454}"/>
              </a:ext>
            </a:extLst>
          </p:cNvPr>
          <p:cNvSpPr>
            <a:spLocks noGrp="1"/>
          </p:cNvSpPr>
          <p:nvPr>
            <p:ph type="sldNum" sz="quarter" idx="12"/>
          </p:nvPr>
        </p:nvSpPr>
        <p:spPr/>
        <p:txBody>
          <a:bodyPr/>
          <a:lstStyle/>
          <a:p>
            <a:fld id="{F1AE8E29-26D1-4BC2-BC85-22EB230F8ED4}" type="slidenum">
              <a:rPr lang="nl-NL" smtClean="0"/>
              <a:t>‹nr.›</a:t>
            </a:fld>
            <a:endParaRPr lang="nl-NL"/>
          </a:p>
        </p:txBody>
      </p:sp>
    </p:spTree>
    <p:extLst>
      <p:ext uri="{BB962C8B-B14F-4D97-AF65-F5344CB8AC3E}">
        <p14:creationId xmlns:p14="http://schemas.microsoft.com/office/powerpoint/2010/main" val="159135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E291599-5EA6-4323-B776-43264C2DD4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1C9079E-4D5C-4A1E-9C9A-0E43D364B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584A35E-C508-42C7-A1C8-1604C28A0A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7E110-F3D5-4E78-9010-4D4BFEDE9150}" type="datetimeFigureOut">
              <a:rPr lang="nl-NL" smtClean="0"/>
              <a:t>23-2-2021</a:t>
            </a:fld>
            <a:endParaRPr lang="nl-NL"/>
          </a:p>
        </p:txBody>
      </p:sp>
      <p:sp>
        <p:nvSpPr>
          <p:cNvPr id="5" name="Tijdelijke aanduiding voor voettekst 4">
            <a:extLst>
              <a:ext uri="{FF2B5EF4-FFF2-40B4-BE49-F238E27FC236}">
                <a16:creationId xmlns:a16="http://schemas.microsoft.com/office/drawing/2014/main" id="{3CECF8DD-35BA-429A-996E-CC06FBB6F5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7042619-B338-4D30-A32B-D3DE9EA875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E8E29-26D1-4BC2-BC85-22EB230F8ED4}" type="slidenum">
              <a:rPr lang="nl-NL" smtClean="0"/>
              <a:t>‹nr.›</a:t>
            </a:fld>
            <a:endParaRPr lang="nl-NL"/>
          </a:p>
        </p:txBody>
      </p:sp>
    </p:spTree>
    <p:extLst>
      <p:ext uri="{BB962C8B-B14F-4D97-AF65-F5344CB8AC3E}">
        <p14:creationId xmlns:p14="http://schemas.microsoft.com/office/powerpoint/2010/main" val="1554656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6EF75-7CD9-4DB5-9884-3D07CA2BB15E}" type="datetimeFigureOut">
              <a:rPr lang="nl-NL" smtClean="0"/>
              <a:t>23-2-2021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EE298-85F8-4AC4-9E5A-D07AC80E7244}" type="slidenum">
              <a:rPr lang="nl-NL" smtClean="0"/>
              <a:t>‹nr.›</a:t>
            </a:fld>
            <a:endParaRPr lang="nl-NL"/>
          </a:p>
        </p:txBody>
      </p:sp>
    </p:spTree>
    <p:extLst>
      <p:ext uri="{BB962C8B-B14F-4D97-AF65-F5344CB8AC3E}">
        <p14:creationId xmlns:p14="http://schemas.microsoft.com/office/powerpoint/2010/main" val="541647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solidFill>
                  <a:prstClr val="black">
                    <a:tint val="75000"/>
                  </a:prstClr>
                </a:solidFill>
              </a:rPr>
              <a:pPr/>
              <a:t>23-2-2021</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583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pqHWAE8GDEk" TargetMode="Externa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hyperlink" Target="https://www.marketingfacts.nl/berichten/de-6-beste-eventmarketing-voorbeelden-van-europa" TargetMode="Externa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9.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P3 Lessen Vrijetijd</a:t>
            </a:r>
          </a:p>
        </p:txBody>
      </p:sp>
      <p:sp>
        <p:nvSpPr>
          <p:cNvPr id="3" name="Ondertitel 2"/>
          <p:cNvSpPr>
            <a:spLocks noGrp="1"/>
          </p:cNvSpPr>
          <p:nvPr>
            <p:ph sz="half" idx="1"/>
          </p:nvPr>
        </p:nvSpPr>
        <p:spPr>
          <a:xfrm>
            <a:off x="838199" y="1825625"/>
            <a:ext cx="5642499" cy="4351338"/>
          </a:xfrm>
        </p:spPr>
        <p:txBody>
          <a:bodyPr>
            <a:normAutofit/>
          </a:bodyPr>
          <a:lstStyle/>
          <a:p>
            <a:pPr marL="0" indent="0">
              <a:buNone/>
            </a:pPr>
            <a:r>
              <a:rPr lang="nl-NL" sz="2000" b="1" strike="sngStrike" dirty="0"/>
              <a:t>Les 1 </a:t>
            </a:r>
            <a:r>
              <a:rPr lang="nl-NL" sz="2000" strike="sngStrike" dirty="0"/>
              <a:t>Voorbereiding van Brainstorm</a:t>
            </a:r>
          </a:p>
          <a:p>
            <a:pPr marL="0" indent="0">
              <a:buNone/>
            </a:pPr>
            <a:endParaRPr lang="nl-NL" sz="2000" dirty="0"/>
          </a:p>
          <a:p>
            <a:pPr marL="0" indent="0">
              <a:buNone/>
            </a:pPr>
            <a:r>
              <a:rPr lang="nl-NL" sz="2000" b="1" strike="sngStrike" dirty="0"/>
              <a:t>Les 2 </a:t>
            </a:r>
            <a:r>
              <a:rPr lang="nl-NL" sz="2000" strike="sngStrike" dirty="0"/>
              <a:t>Eerste stappen van evenement &amp; Risicoanalyse</a:t>
            </a:r>
          </a:p>
          <a:p>
            <a:pPr marL="0" indent="0">
              <a:buNone/>
            </a:pPr>
            <a:endParaRPr lang="nl-NL" sz="2000" dirty="0"/>
          </a:p>
          <a:p>
            <a:pPr marL="0" indent="0">
              <a:buNone/>
            </a:pPr>
            <a:r>
              <a:rPr lang="nl-NL" sz="2000" b="1" dirty="0"/>
              <a:t>Les 3 </a:t>
            </a:r>
            <a:r>
              <a:rPr lang="nl-NL" sz="2000" b="1" dirty="0" err="1"/>
              <a:t>Social</a:t>
            </a:r>
            <a:r>
              <a:rPr lang="nl-NL" sz="2000" b="1" dirty="0"/>
              <a:t> media, pers, Customer </a:t>
            </a:r>
            <a:r>
              <a:rPr lang="nl-NL" sz="2000" b="1" dirty="0" err="1"/>
              <a:t>Journey</a:t>
            </a:r>
            <a:r>
              <a:rPr lang="nl-NL" sz="2000" b="1" dirty="0"/>
              <a:t>  &amp; Evenementorganisatie</a:t>
            </a:r>
          </a:p>
        </p:txBody>
      </p:sp>
      <p:sp>
        <p:nvSpPr>
          <p:cNvPr id="5" name="Tijdelijke aanduiding voor inhoud 4"/>
          <p:cNvSpPr>
            <a:spLocks noGrp="1"/>
          </p:cNvSpPr>
          <p:nvPr>
            <p:ph sz="half" idx="2"/>
          </p:nvPr>
        </p:nvSpPr>
        <p:spPr/>
        <p:txBody>
          <a:bodyPr/>
          <a:lstStyle/>
          <a:p>
            <a:endParaRPr lang="nl-NL"/>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0698" y="1455573"/>
            <a:ext cx="5181600" cy="3946854"/>
          </a:xfrm>
          <a:prstGeom prst="rect">
            <a:avLst/>
          </a:prstGeom>
        </p:spPr>
      </p:pic>
    </p:spTree>
    <p:extLst>
      <p:ext uri="{BB962C8B-B14F-4D97-AF65-F5344CB8AC3E}">
        <p14:creationId xmlns:p14="http://schemas.microsoft.com/office/powerpoint/2010/main" val="140063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In de aanloop naar een evenement</a:t>
            </a:r>
          </a:p>
        </p:txBody>
      </p:sp>
      <p:sp>
        <p:nvSpPr>
          <p:cNvPr id="3" name="Tijdelijke aanduiding voor inhoud 2"/>
          <p:cNvSpPr>
            <a:spLocks noGrp="1"/>
          </p:cNvSpPr>
          <p:nvPr>
            <p:ph idx="1"/>
          </p:nvPr>
        </p:nvSpPr>
        <p:spPr/>
        <p:txBody>
          <a:bodyPr>
            <a:normAutofit/>
          </a:bodyPr>
          <a:lstStyle/>
          <a:p>
            <a:r>
              <a:rPr lang="nl-NL" dirty="0"/>
              <a:t>Print media</a:t>
            </a:r>
          </a:p>
          <a:p>
            <a:r>
              <a:rPr lang="nl-NL" dirty="0"/>
              <a:t>Radio</a:t>
            </a:r>
          </a:p>
          <a:p>
            <a:r>
              <a:rPr lang="nl-NL" dirty="0"/>
              <a:t>Tv</a:t>
            </a:r>
          </a:p>
          <a:p>
            <a:r>
              <a:rPr lang="nl-NL" dirty="0"/>
              <a:t>Krant</a:t>
            </a:r>
          </a:p>
          <a:p>
            <a:endParaRPr lang="nl-NL" dirty="0"/>
          </a:p>
          <a:p>
            <a:endParaRPr lang="nl-NL" dirty="0"/>
          </a:p>
          <a:p>
            <a:endParaRPr lang="nl-NL" dirty="0"/>
          </a:p>
        </p:txBody>
      </p:sp>
    </p:spTree>
    <p:extLst>
      <p:ext uri="{BB962C8B-B14F-4D97-AF65-F5344CB8AC3E}">
        <p14:creationId xmlns:p14="http://schemas.microsoft.com/office/powerpoint/2010/main" val="136093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Pers </a:t>
            </a:r>
          </a:p>
        </p:txBody>
      </p:sp>
      <p:sp>
        <p:nvSpPr>
          <p:cNvPr id="3" name="Tijdelijke aanduiding voor inhoud 2"/>
          <p:cNvSpPr>
            <a:spLocks noGrp="1"/>
          </p:cNvSpPr>
          <p:nvPr>
            <p:ph idx="1"/>
          </p:nvPr>
        </p:nvSpPr>
        <p:spPr/>
        <p:txBody>
          <a:bodyPr>
            <a:normAutofit lnSpcReduction="10000"/>
          </a:bodyPr>
          <a:lstStyle/>
          <a:p>
            <a:r>
              <a:rPr lang="nl-NL" sz="2200" dirty="0"/>
              <a:t>Persbericht</a:t>
            </a:r>
          </a:p>
          <a:p>
            <a:pPr lvl="1"/>
            <a:r>
              <a:rPr lang="nl-NL" sz="2200" dirty="0"/>
              <a:t>Actueel, afwijkend, vernieuwend, groots, impact, betrouwbaar, autoriteit</a:t>
            </a:r>
          </a:p>
          <a:p>
            <a:pPr lvl="1"/>
            <a:r>
              <a:rPr lang="nl-NL" sz="2200" dirty="0"/>
              <a:t>Rechtstreeks in de mail, niet in de bijlage</a:t>
            </a:r>
          </a:p>
          <a:p>
            <a:pPr lvl="1"/>
            <a:r>
              <a:rPr lang="nl-NL" sz="2200" dirty="0"/>
              <a:t>Niet in de </a:t>
            </a:r>
            <a:r>
              <a:rPr lang="nl-NL" sz="2200" dirty="0" err="1"/>
              <a:t>onderwerpregel</a:t>
            </a:r>
            <a:r>
              <a:rPr lang="nl-NL" sz="2200" dirty="0"/>
              <a:t> persbericht</a:t>
            </a:r>
          </a:p>
          <a:p>
            <a:pPr lvl="1"/>
            <a:r>
              <a:rPr lang="nl-NL" sz="2200" dirty="0"/>
              <a:t>CC BCC</a:t>
            </a:r>
          </a:p>
          <a:p>
            <a:r>
              <a:rPr lang="nl-NL" sz="2200" dirty="0" err="1"/>
              <a:t>Advertorial</a:t>
            </a:r>
            <a:r>
              <a:rPr lang="nl-NL" sz="2200" dirty="0"/>
              <a:t>: advertentie/ editorial/ </a:t>
            </a:r>
            <a:r>
              <a:rPr lang="nl-NL" sz="2200" dirty="0" err="1"/>
              <a:t>advertorial</a:t>
            </a:r>
            <a:r>
              <a:rPr lang="nl-NL" sz="2200" dirty="0"/>
              <a:t> </a:t>
            </a:r>
          </a:p>
          <a:p>
            <a:endParaRPr lang="nl-NL" sz="2200" dirty="0"/>
          </a:p>
          <a:p>
            <a:r>
              <a:rPr lang="nl-NL" sz="2200" dirty="0"/>
              <a:t>Lokale kranten, tijdschriften, plaatselijke </a:t>
            </a:r>
            <a:r>
              <a:rPr lang="nl-NL" sz="2200" dirty="0" err="1"/>
              <a:t>suffertje</a:t>
            </a:r>
            <a:endParaRPr lang="nl-NL" sz="2200" dirty="0"/>
          </a:p>
          <a:p>
            <a:pPr marL="0" indent="0">
              <a:buNone/>
            </a:pPr>
            <a:endParaRPr lang="nl-NL" sz="2200" dirty="0"/>
          </a:p>
          <a:p>
            <a:r>
              <a:rPr lang="nl-NL" sz="2200" dirty="0"/>
              <a:t>Ook </a:t>
            </a:r>
            <a:r>
              <a:rPr lang="nl-NL" sz="2200" dirty="0" err="1"/>
              <a:t>influencers</a:t>
            </a:r>
            <a:r>
              <a:rPr lang="nl-NL" sz="2200" dirty="0"/>
              <a:t> worden gebruikt ter promotie van bijvoorbeeld events. Dit doen ze door bijvoorbeeld te posten dat ze een event gaan bezoeken. </a:t>
            </a:r>
          </a:p>
          <a:p>
            <a:endParaRPr lang="nl-NL" dirty="0"/>
          </a:p>
          <a:p>
            <a:pPr marL="457200" lvl="1" indent="0">
              <a:buNone/>
            </a:pPr>
            <a:endParaRPr lang="nl-NL" dirty="0"/>
          </a:p>
        </p:txBody>
      </p:sp>
    </p:spTree>
    <p:extLst>
      <p:ext uri="{BB962C8B-B14F-4D97-AF65-F5344CB8AC3E}">
        <p14:creationId xmlns:p14="http://schemas.microsoft.com/office/powerpoint/2010/main" val="1706245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a:prstGeom prst="rect">
            <a:avLst/>
          </a:prstGeom>
        </p:spPr>
        <p:txBody>
          <a:bodyPr anchor="ctr">
            <a:normAutofit/>
          </a:bodyPr>
          <a:lstStyle/>
          <a:p>
            <a:r>
              <a:rPr lang="nl-NL" dirty="0"/>
              <a:t>In de aanloop naar een evenement, </a:t>
            </a:r>
            <a:r>
              <a:rPr lang="nl-NL" dirty="0" err="1"/>
              <a:t>social</a:t>
            </a:r>
            <a:r>
              <a:rPr lang="nl-NL" dirty="0"/>
              <a:t> media</a:t>
            </a:r>
          </a:p>
        </p:txBody>
      </p:sp>
      <p:graphicFrame>
        <p:nvGraphicFramePr>
          <p:cNvPr id="5" name="Tijdelijke aanduiding voor inhoud 2">
            <a:extLst>
              <a:ext uri="{FF2B5EF4-FFF2-40B4-BE49-F238E27FC236}">
                <a16:creationId xmlns:a16="http://schemas.microsoft.com/office/drawing/2014/main" id="{7CE463D7-7F52-408B-842F-0DA1D323FE79}"/>
              </a:ext>
            </a:extLst>
          </p:cNvPr>
          <p:cNvGraphicFramePr>
            <a:graphicFrameLocks noGrp="1"/>
          </p:cNvGraphicFramePr>
          <p:nvPr>
            <p:ph idx="1"/>
            <p:extLst>
              <p:ext uri="{D42A27DB-BD31-4B8C-83A1-F6EECF244321}">
                <p14:modId xmlns:p14="http://schemas.microsoft.com/office/powerpoint/2010/main" val="324671469"/>
              </p:ext>
            </p:extLst>
          </p:nvPr>
        </p:nvGraphicFramePr>
        <p:xfrm>
          <a:off x="2735627" y="1196753"/>
          <a:ext cx="8846773" cy="492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436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In de aanloop naar een evenement, </a:t>
            </a:r>
            <a:r>
              <a:rPr lang="nl-NL" dirty="0" err="1"/>
              <a:t>social</a:t>
            </a:r>
            <a:r>
              <a:rPr lang="nl-NL" dirty="0"/>
              <a:t> media</a:t>
            </a:r>
          </a:p>
        </p:txBody>
      </p:sp>
      <p:sp>
        <p:nvSpPr>
          <p:cNvPr id="3" name="Tijdelijke aanduiding voor inhoud 2"/>
          <p:cNvSpPr>
            <a:spLocks noGrp="1"/>
          </p:cNvSpPr>
          <p:nvPr>
            <p:ph idx="1"/>
          </p:nvPr>
        </p:nvSpPr>
        <p:spPr>
          <a:xfrm>
            <a:off x="877825" y="1196753"/>
            <a:ext cx="10704576" cy="4929411"/>
          </a:xfrm>
        </p:spPr>
        <p:txBody>
          <a:bodyPr>
            <a:normAutofit/>
          </a:bodyPr>
          <a:lstStyle/>
          <a:p>
            <a:r>
              <a:rPr lang="nl-NL" dirty="0" err="1"/>
              <a:t>Linkedin</a:t>
            </a:r>
            <a:endParaRPr lang="nl-NL" dirty="0"/>
          </a:p>
          <a:p>
            <a:r>
              <a:rPr lang="nl-NL" dirty="0"/>
              <a:t>Facebook</a:t>
            </a:r>
          </a:p>
          <a:p>
            <a:r>
              <a:rPr lang="nl-NL" dirty="0"/>
              <a:t>Pinterest </a:t>
            </a:r>
          </a:p>
          <a:p>
            <a:r>
              <a:rPr lang="nl-NL" dirty="0"/>
              <a:t>Instagram</a:t>
            </a:r>
          </a:p>
          <a:p>
            <a:r>
              <a:rPr lang="nl-NL" dirty="0"/>
              <a:t>Snapchat</a:t>
            </a:r>
          </a:p>
          <a:p>
            <a:r>
              <a:rPr lang="nl-NL" dirty="0"/>
              <a:t>TIKTOK?</a:t>
            </a:r>
          </a:p>
          <a:p>
            <a:r>
              <a:rPr lang="nl-NL" dirty="0" err="1"/>
              <a:t>Clubhouse</a:t>
            </a:r>
            <a:endParaRPr lang="nl-NL" dirty="0"/>
          </a:p>
          <a:p>
            <a:endParaRPr lang="nl-NL" dirty="0"/>
          </a:p>
        </p:txBody>
      </p:sp>
      <p:graphicFrame>
        <p:nvGraphicFramePr>
          <p:cNvPr id="4" name="Tabel 3"/>
          <p:cNvGraphicFramePr>
            <a:graphicFrameLocks noGrp="1"/>
          </p:cNvGraphicFramePr>
          <p:nvPr/>
        </p:nvGraphicFramePr>
        <p:xfrm>
          <a:off x="5968032" y="2817314"/>
          <a:ext cx="5900880" cy="1107440"/>
        </p:xfrm>
        <a:graphic>
          <a:graphicData uri="http://schemas.openxmlformats.org/drawingml/2006/table">
            <a:tbl>
              <a:tblPr firstRow="1" bandRow="1">
                <a:tableStyleId>{5C22544A-7EE6-4342-B048-85BDC9FD1C3A}</a:tableStyleId>
              </a:tblPr>
              <a:tblGrid>
                <a:gridCol w="1219152">
                  <a:extLst>
                    <a:ext uri="{9D8B030D-6E8A-4147-A177-3AD203B41FA5}">
                      <a16:colId xmlns:a16="http://schemas.microsoft.com/office/drawing/2014/main" val="20000"/>
                    </a:ext>
                  </a:extLst>
                </a:gridCol>
                <a:gridCol w="1316736">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2084832">
                  <a:extLst>
                    <a:ext uri="{9D8B030D-6E8A-4147-A177-3AD203B41FA5}">
                      <a16:colId xmlns:a16="http://schemas.microsoft.com/office/drawing/2014/main" val="20003"/>
                    </a:ext>
                  </a:extLst>
                </a:gridCol>
              </a:tblGrid>
              <a:tr h="341170">
                <a:tc>
                  <a:txBody>
                    <a:bodyPr/>
                    <a:lstStyle/>
                    <a:p>
                      <a:r>
                        <a:rPr lang="nl-NL" dirty="0"/>
                        <a:t>Update</a:t>
                      </a:r>
                    </a:p>
                  </a:txBody>
                  <a:tcPr/>
                </a:tc>
                <a:tc>
                  <a:txBody>
                    <a:bodyPr/>
                    <a:lstStyle/>
                    <a:p>
                      <a:r>
                        <a:rPr lang="nl-NL" dirty="0"/>
                        <a:t>Gepland op</a:t>
                      </a:r>
                    </a:p>
                  </a:txBody>
                  <a:tcPr/>
                </a:tc>
                <a:tc>
                  <a:txBody>
                    <a:bodyPr/>
                    <a:lstStyle/>
                    <a:p>
                      <a:r>
                        <a:rPr lang="nl-NL" dirty="0"/>
                        <a:t>Statistiek </a:t>
                      </a:r>
                    </a:p>
                  </a:txBody>
                  <a:tcPr/>
                </a:tc>
                <a:tc>
                  <a:txBody>
                    <a:bodyPr/>
                    <a:lstStyle/>
                    <a:p>
                      <a:r>
                        <a:rPr lang="nl-NL" dirty="0"/>
                        <a:t>Evt. opmerkingen</a:t>
                      </a:r>
                    </a:p>
                  </a:txBody>
                  <a:tcPr/>
                </a:tc>
                <a:extLst>
                  <a:ext uri="{0D108BD9-81ED-4DB2-BD59-A6C34878D82A}">
                    <a16:rowId xmlns:a16="http://schemas.microsoft.com/office/drawing/2014/main" val="10000"/>
                  </a:ext>
                </a:extLst>
              </a:tr>
              <a:tr h="370840">
                <a:tc>
                  <a:txBody>
                    <a:bodyPr/>
                    <a:lstStyle/>
                    <a:p>
                      <a:endParaRPr lang="nl-NL"/>
                    </a:p>
                  </a:txBody>
                  <a:tcPr/>
                </a:tc>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0001"/>
                  </a:ext>
                </a:extLst>
              </a:tr>
              <a:tr h="370840">
                <a:tc>
                  <a:txBody>
                    <a:bodyPr/>
                    <a:lstStyle/>
                    <a:p>
                      <a:endParaRPr lang="nl-NL"/>
                    </a:p>
                  </a:txBody>
                  <a:tcPr/>
                </a:tc>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54702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beste tijdstip social m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2793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7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29D4A-9005-4DC0-AD65-71A7E81CE707}"/>
              </a:ext>
            </a:extLst>
          </p:cNvPr>
          <p:cNvSpPr>
            <a:spLocks noGrp="1"/>
          </p:cNvSpPr>
          <p:nvPr>
            <p:ph type="title"/>
          </p:nvPr>
        </p:nvSpPr>
        <p:spPr/>
        <p:txBody>
          <a:bodyPr/>
          <a:lstStyle/>
          <a:p>
            <a:r>
              <a:rPr lang="nl-NL" dirty="0"/>
              <a:t>Bereik</a:t>
            </a:r>
          </a:p>
        </p:txBody>
      </p:sp>
      <p:pic>
        <p:nvPicPr>
          <p:cNvPr id="5" name="Tijdelijke aanduiding voor inhoud 4">
            <a:extLst>
              <a:ext uri="{FF2B5EF4-FFF2-40B4-BE49-F238E27FC236}">
                <a16:creationId xmlns:a16="http://schemas.microsoft.com/office/drawing/2014/main" id="{CD0D920C-2BB0-4F9A-A850-24C93BA089E3}"/>
              </a:ext>
            </a:extLst>
          </p:cNvPr>
          <p:cNvPicPr>
            <a:picLocks noGrp="1" noChangeAspect="1"/>
          </p:cNvPicPr>
          <p:nvPr>
            <p:ph idx="1"/>
          </p:nvPr>
        </p:nvPicPr>
        <p:blipFill>
          <a:blip r:embed="rId2"/>
          <a:stretch>
            <a:fillRect/>
          </a:stretch>
        </p:blipFill>
        <p:spPr>
          <a:xfrm>
            <a:off x="2735263" y="1676964"/>
            <a:ext cx="8847137" cy="3969209"/>
          </a:xfrm>
        </p:spPr>
      </p:pic>
    </p:spTree>
    <p:extLst>
      <p:ext uri="{BB962C8B-B14F-4D97-AF65-F5344CB8AC3E}">
        <p14:creationId xmlns:p14="http://schemas.microsoft.com/office/powerpoint/2010/main" val="271264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35330-7E86-4D8F-874D-4E97EB2649F0}"/>
              </a:ext>
            </a:extLst>
          </p:cNvPr>
          <p:cNvSpPr>
            <a:spLocks noGrp="1"/>
          </p:cNvSpPr>
          <p:nvPr>
            <p:ph type="title"/>
          </p:nvPr>
        </p:nvSpPr>
        <p:spPr/>
        <p:txBody>
          <a:bodyPr/>
          <a:lstStyle/>
          <a:p>
            <a:r>
              <a:rPr lang="nl-NL" dirty="0"/>
              <a:t>Interactie</a:t>
            </a:r>
          </a:p>
        </p:txBody>
      </p:sp>
      <p:pic>
        <p:nvPicPr>
          <p:cNvPr id="5" name="Tijdelijke aanduiding voor inhoud 4">
            <a:extLst>
              <a:ext uri="{FF2B5EF4-FFF2-40B4-BE49-F238E27FC236}">
                <a16:creationId xmlns:a16="http://schemas.microsoft.com/office/drawing/2014/main" id="{3C0CD343-267D-402C-BB29-34545CD30419}"/>
              </a:ext>
            </a:extLst>
          </p:cNvPr>
          <p:cNvPicPr>
            <a:picLocks noGrp="1" noChangeAspect="1"/>
          </p:cNvPicPr>
          <p:nvPr>
            <p:ph idx="1"/>
          </p:nvPr>
        </p:nvPicPr>
        <p:blipFill>
          <a:blip r:embed="rId2"/>
          <a:stretch>
            <a:fillRect/>
          </a:stretch>
        </p:blipFill>
        <p:spPr>
          <a:xfrm>
            <a:off x="2735263" y="1681820"/>
            <a:ext cx="8847137" cy="3959498"/>
          </a:xfrm>
        </p:spPr>
      </p:pic>
    </p:spTree>
    <p:extLst>
      <p:ext uri="{BB962C8B-B14F-4D97-AF65-F5344CB8AC3E}">
        <p14:creationId xmlns:p14="http://schemas.microsoft.com/office/powerpoint/2010/main" val="216789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9B0A5-0A78-4DFE-B043-C5061C6665C0}"/>
              </a:ext>
            </a:extLst>
          </p:cNvPr>
          <p:cNvSpPr>
            <a:spLocks noGrp="1"/>
          </p:cNvSpPr>
          <p:nvPr>
            <p:ph type="title"/>
          </p:nvPr>
        </p:nvSpPr>
        <p:spPr/>
        <p:txBody>
          <a:bodyPr/>
          <a:lstStyle/>
          <a:p>
            <a:r>
              <a:rPr lang="nl-NL" dirty="0"/>
              <a:t>2 redenen om interactie te willen</a:t>
            </a:r>
          </a:p>
        </p:txBody>
      </p:sp>
      <p:sp>
        <p:nvSpPr>
          <p:cNvPr id="3" name="Tijdelijke aanduiding voor inhoud 2">
            <a:extLst>
              <a:ext uri="{FF2B5EF4-FFF2-40B4-BE49-F238E27FC236}">
                <a16:creationId xmlns:a16="http://schemas.microsoft.com/office/drawing/2014/main" id="{824E419B-BC3B-4A53-9D1D-7512E925ED10}"/>
              </a:ext>
            </a:extLst>
          </p:cNvPr>
          <p:cNvSpPr>
            <a:spLocks noGrp="1"/>
          </p:cNvSpPr>
          <p:nvPr>
            <p:ph idx="1"/>
          </p:nvPr>
        </p:nvSpPr>
        <p:spPr/>
        <p:txBody>
          <a:bodyPr>
            <a:normAutofit fontScale="77500" lnSpcReduction="20000"/>
          </a:bodyPr>
          <a:lstStyle/>
          <a:p>
            <a:pPr algn="l"/>
            <a:r>
              <a:rPr lang="nl-NL" b="1" i="0" dirty="0">
                <a:solidFill>
                  <a:srgbClr val="505050"/>
                </a:solidFill>
                <a:effectLst/>
              </a:rPr>
              <a:t>Online zichtbaarheid</a:t>
            </a:r>
            <a:endParaRPr lang="nl-NL" b="0" i="0" dirty="0">
              <a:solidFill>
                <a:srgbClr val="505050"/>
              </a:solidFill>
              <a:effectLst/>
            </a:endParaRPr>
          </a:p>
          <a:p>
            <a:pPr marL="0" indent="0" algn="l">
              <a:buNone/>
            </a:pPr>
            <a:r>
              <a:rPr lang="nl-NL" b="0" i="0" dirty="0">
                <a:solidFill>
                  <a:srgbClr val="505050"/>
                </a:solidFill>
                <a:effectLst/>
              </a:rPr>
              <a:t>Als mensen reageren dan wordt jouw bericht ook aan hun netwerk getoond. Daarmee heb je dus een groter bereik. Maar de algoritmes van Facebook Instagram, </a:t>
            </a:r>
            <a:r>
              <a:rPr lang="nl-NL" b="0" i="0" dirty="0" err="1">
                <a:solidFill>
                  <a:srgbClr val="505050"/>
                </a:solidFill>
                <a:effectLst/>
              </a:rPr>
              <a:t>Linkedin</a:t>
            </a:r>
            <a:r>
              <a:rPr lang="nl-NL" b="0" i="0" dirty="0">
                <a:solidFill>
                  <a:srgbClr val="505050"/>
                </a:solidFill>
                <a:effectLst/>
              </a:rPr>
              <a:t> en andere </a:t>
            </a:r>
            <a:r>
              <a:rPr lang="nl-NL" b="0" i="0" dirty="0" err="1">
                <a:solidFill>
                  <a:srgbClr val="505050"/>
                </a:solidFill>
                <a:effectLst/>
              </a:rPr>
              <a:t>social</a:t>
            </a:r>
            <a:r>
              <a:rPr lang="nl-NL" b="0" i="0" dirty="0">
                <a:solidFill>
                  <a:srgbClr val="505050"/>
                </a:solidFill>
                <a:effectLst/>
              </a:rPr>
              <a:t> netwerken belonen je ook omdat je blijkbaar interessante content deelt. Daardoor tonen ze ook je volgende berichten aan meer mensen.</a:t>
            </a:r>
          </a:p>
          <a:p>
            <a:pPr marL="0" indent="0" algn="l">
              <a:buNone/>
            </a:pPr>
            <a:endParaRPr lang="nl-NL" b="0" i="0" dirty="0">
              <a:solidFill>
                <a:srgbClr val="505050"/>
              </a:solidFill>
              <a:effectLst/>
            </a:endParaRPr>
          </a:p>
          <a:p>
            <a:pPr algn="l"/>
            <a:r>
              <a:rPr lang="nl-NL" b="1" i="0" dirty="0">
                <a:solidFill>
                  <a:srgbClr val="505050"/>
                </a:solidFill>
                <a:effectLst/>
              </a:rPr>
              <a:t>Relaties opbouwen</a:t>
            </a:r>
            <a:endParaRPr lang="nl-NL" b="0" i="0" dirty="0">
              <a:solidFill>
                <a:srgbClr val="505050"/>
              </a:solidFill>
              <a:effectLst/>
            </a:endParaRPr>
          </a:p>
          <a:p>
            <a:pPr marL="0" indent="0" algn="l">
              <a:buNone/>
            </a:pPr>
            <a:r>
              <a:rPr lang="nl-NL" b="0" i="0" dirty="0">
                <a:solidFill>
                  <a:srgbClr val="505050"/>
                </a:solidFill>
                <a:effectLst/>
              </a:rPr>
              <a:t>Interactie zorgt ook voor het opbouwen van relaties. Door met mensen in gesprek te gaan, leren jullie elkaar beter kennen. En mensen doen alleen zaken met mensen die ze aardig vinden en vertrouwen. Relaties ontstaan door kleine interacties in de loop van de tijd. </a:t>
            </a:r>
            <a:r>
              <a:rPr lang="nl-NL" b="0" i="0" dirty="0" err="1">
                <a:solidFill>
                  <a:srgbClr val="505050"/>
                </a:solidFill>
                <a:effectLst/>
              </a:rPr>
              <a:t>Social</a:t>
            </a:r>
            <a:r>
              <a:rPr lang="nl-NL" b="0" i="0" dirty="0">
                <a:solidFill>
                  <a:srgbClr val="505050"/>
                </a:solidFill>
                <a:effectLst/>
              </a:rPr>
              <a:t> media heten niet voor niets SOCIAL media. Het draait dus om interactie, om tweerichtingsverkeer. Maar hoe kun je interactie op </a:t>
            </a:r>
            <a:r>
              <a:rPr lang="nl-NL" b="0" i="0" dirty="0" err="1">
                <a:solidFill>
                  <a:srgbClr val="505050"/>
                </a:solidFill>
                <a:effectLst/>
              </a:rPr>
              <a:t>social</a:t>
            </a:r>
            <a:r>
              <a:rPr lang="nl-NL" b="0" i="0" dirty="0">
                <a:solidFill>
                  <a:srgbClr val="505050"/>
                </a:solidFill>
                <a:effectLst/>
              </a:rPr>
              <a:t> media stimuleren?</a:t>
            </a:r>
          </a:p>
          <a:p>
            <a:endParaRPr lang="nl-NL" dirty="0"/>
          </a:p>
        </p:txBody>
      </p:sp>
    </p:spTree>
    <p:extLst>
      <p:ext uri="{BB962C8B-B14F-4D97-AF65-F5344CB8AC3E}">
        <p14:creationId xmlns:p14="http://schemas.microsoft.com/office/powerpoint/2010/main" val="1057887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D406D71-0C85-44C0-A9AD-6062EFA04FCD}"/>
              </a:ext>
            </a:extLst>
          </p:cNvPr>
          <p:cNvSpPr>
            <a:spLocks noGrp="1"/>
          </p:cNvSpPr>
          <p:nvPr>
            <p:ph type="title"/>
          </p:nvPr>
        </p:nvSpPr>
        <p:spPr>
          <a:xfrm>
            <a:off x="2639616" y="332656"/>
            <a:ext cx="8860565" cy="648072"/>
          </a:xfrm>
        </p:spPr>
        <p:txBody>
          <a:bodyPr/>
          <a:lstStyle/>
          <a:p>
            <a:r>
              <a:rPr lang="en-US" dirty="0" err="1"/>
              <a:t>Welke</a:t>
            </a:r>
            <a:r>
              <a:rPr lang="en-US" dirty="0"/>
              <a:t> </a:t>
            </a:r>
            <a:r>
              <a:rPr lang="en-US" dirty="0" err="1"/>
              <a:t>leeftijden</a:t>
            </a:r>
            <a:r>
              <a:rPr lang="en-US" dirty="0"/>
              <a:t> </a:t>
            </a:r>
            <a:r>
              <a:rPr lang="en-US" dirty="0" err="1"/>
              <a:t>gebruiken</a:t>
            </a:r>
            <a:r>
              <a:rPr lang="en-US" dirty="0"/>
              <a:t> welk medium?</a:t>
            </a:r>
          </a:p>
        </p:txBody>
      </p:sp>
      <p:pic>
        <p:nvPicPr>
          <p:cNvPr id="4" name="Afbeelding 3">
            <a:extLst>
              <a:ext uri="{FF2B5EF4-FFF2-40B4-BE49-F238E27FC236}">
                <a16:creationId xmlns:a16="http://schemas.microsoft.com/office/drawing/2014/main" id="{FFBE1365-BDDF-4EFD-ADB7-94AE452FADBB}"/>
              </a:ext>
            </a:extLst>
          </p:cNvPr>
          <p:cNvPicPr>
            <a:picLocks noChangeAspect="1"/>
          </p:cNvPicPr>
          <p:nvPr/>
        </p:nvPicPr>
        <p:blipFill>
          <a:blip r:embed="rId2"/>
          <a:stretch>
            <a:fillRect/>
          </a:stretch>
        </p:blipFill>
        <p:spPr>
          <a:xfrm>
            <a:off x="2735627" y="1317064"/>
            <a:ext cx="8846773" cy="4688789"/>
          </a:xfrm>
          <a:prstGeom prst="rect">
            <a:avLst/>
          </a:prstGeom>
          <a:noFill/>
        </p:spPr>
      </p:pic>
    </p:spTree>
    <p:extLst>
      <p:ext uri="{BB962C8B-B14F-4D97-AF65-F5344CB8AC3E}">
        <p14:creationId xmlns:p14="http://schemas.microsoft.com/office/powerpoint/2010/main" val="1313055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In de aanloop naar een evenement, </a:t>
            </a:r>
            <a:r>
              <a:rPr lang="nl-NL" dirty="0" err="1"/>
              <a:t>social</a:t>
            </a:r>
            <a:r>
              <a:rPr lang="nl-NL" dirty="0"/>
              <a:t> media</a:t>
            </a:r>
          </a:p>
        </p:txBody>
      </p:sp>
      <p:sp>
        <p:nvSpPr>
          <p:cNvPr id="3" name="Tijdelijke aanduiding voor inhoud 2"/>
          <p:cNvSpPr>
            <a:spLocks noGrp="1"/>
          </p:cNvSpPr>
          <p:nvPr>
            <p:ph idx="1"/>
          </p:nvPr>
        </p:nvSpPr>
        <p:spPr/>
        <p:txBody>
          <a:bodyPr>
            <a:normAutofit/>
          </a:bodyPr>
          <a:lstStyle/>
          <a:p>
            <a:r>
              <a:rPr lang="nl-NL" dirty="0" err="1"/>
              <a:t>Youtube</a:t>
            </a:r>
            <a:endParaRPr lang="nl-NL" dirty="0"/>
          </a:p>
          <a:p>
            <a:r>
              <a:rPr lang="nl-NL" dirty="0"/>
              <a:t>Instagram</a:t>
            </a:r>
          </a:p>
          <a:p>
            <a:r>
              <a:rPr lang="nl-NL" dirty="0"/>
              <a:t>Facebook</a:t>
            </a:r>
          </a:p>
          <a:p>
            <a:pPr lvl="1"/>
            <a:endParaRPr lang="nl-NL" dirty="0"/>
          </a:p>
          <a:p>
            <a:r>
              <a:rPr lang="nl-NL" dirty="0"/>
              <a:t>Livestreaming </a:t>
            </a:r>
          </a:p>
          <a:p>
            <a:endParaRPr lang="nl-NL" dirty="0"/>
          </a:p>
          <a:p>
            <a:r>
              <a:rPr lang="nl-NL" dirty="0"/>
              <a:t>Google</a:t>
            </a:r>
          </a:p>
          <a:p>
            <a:pPr lvl="1"/>
            <a:r>
              <a:rPr lang="nl-NL" dirty="0"/>
              <a:t>Analytics</a:t>
            </a:r>
          </a:p>
          <a:p>
            <a:pPr lvl="1"/>
            <a:r>
              <a:rPr lang="nl-NL" dirty="0"/>
              <a:t>SEA</a:t>
            </a:r>
          </a:p>
          <a:p>
            <a:pPr lvl="1"/>
            <a:r>
              <a:rPr lang="nl-NL" dirty="0"/>
              <a:t>SEO</a:t>
            </a:r>
          </a:p>
          <a:p>
            <a:endParaRPr lang="nl-NL" dirty="0"/>
          </a:p>
        </p:txBody>
      </p:sp>
    </p:spTree>
    <p:extLst>
      <p:ext uri="{BB962C8B-B14F-4D97-AF65-F5344CB8AC3E}">
        <p14:creationId xmlns:p14="http://schemas.microsoft.com/office/powerpoint/2010/main" val="2659773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EFF10C-9A2C-4BBA-921B-3708DEC1A09E}"/>
              </a:ext>
            </a:extLst>
          </p:cNvPr>
          <p:cNvSpPr>
            <a:spLocks noGrp="1"/>
          </p:cNvSpPr>
          <p:nvPr>
            <p:ph type="title"/>
          </p:nvPr>
        </p:nvSpPr>
        <p:spPr>
          <a:xfrm>
            <a:off x="1136398" y="502021"/>
            <a:ext cx="5427525" cy="1667997"/>
          </a:xfrm>
        </p:spPr>
        <p:txBody>
          <a:bodyPr anchor="b">
            <a:normAutofit/>
          </a:bodyPr>
          <a:lstStyle/>
          <a:p>
            <a:r>
              <a:rPr lang="nl-NL" sz="4000"/>
              <a:t>De Casus:</a:t>
            </a:r>
          </a:p>
        </p:txBody>
      </p:sp>
      <p:sp>
        <p:nvSpPr>
          <p:cNvPr id="3" name="Tijdelijke aanduiding voor inhoud 2">
            <a:extLst>
              <a:ext uri="{FF2B5EF4-FFF2-40B4-BE49-F238E27FC236}">
                <a16:creationId xmlns:a16="http://schemas.microsoft.com/office/drawing/2014/main" id="{52A6C6EA-BCAE-404A-829C-5DFBCF92B0A4}"/>
              </a:ext>
            </a:extLst>
          </p:cNvPr>
          <p:cNvSpPr>
            <a:spLocks noGrp="1"/>
          </p:cNvSpPr>
          <p:nvPr>
            <p:ph idx="1"/>
          </p:nvPr>
        </p:nvSpPr>
        <p:spPr>
          <a:xfrm>
            <a:off x="1136398" y="2405467"/>
            <a:ext cx="5427526" cy="3535083"/>
          </a:xfrm>
        </p:spPr>
        <p:txBody>
          <a:bodyPr anchor="t">
            <a:normAutofit/>
          </a:bodyPr>
          <a:lstStyle/>
          <a:p>
            <a:pPr marL="0" indent="0">
              <a:buNone/>
            </a:pPr>
            <a:r>
              <a:rPr lang="nl-NL" sz="2000"/>
              <a:t>We zijn gevraagd om van begin af aan een (side-) event te maken tijdens de Tiburg Ten Miles 2021.  (september)</a:t>
            </a:r>
          </a:p>
          <a:p>
            <a:pPr marL="0" indent="0">
              <a:buNone/>
            </a:pPr>
            <a:r>
              <a:rPr lang="nl-NL" sz="2000"/>
              <a:t>In dit side-event moet ‘awareness’ voor de </a:t>
            </a:r>
            <a:r>
              <a:rPr lang="nl-NL" sz="2000" b="1"/>
              <a:t>SDG’s</a:t>
            </a:r>
            <a:r>
              <a:rPr lang="nl-NL" sz="2000"/>
              <a:t> worden gemaakt.</a:t>
            </a:r>
          </a:p>
          <a:p>
            <a:pPr marL="0" indent="0">
              <a:buNone/>
            </a:pPr>
            <a:endParaRPr lang="nl-NL" sz="2000"/>
          </a:p>
          <a:p>
            <a:pPr marL="0" indent="0">
              <a:buNone/>
            </a:pPr>
            <a:r>
              <a:rPr lang="nl-NL" sz="2000" b="1"/>
              <a:t>Onze opdracht deze periode is:</a:t>
            </a:r>
          </a:p>
          <a:p>
            <a:pPr marL="0" indent="0">
              <a:buNone/>
            </a:pPr>
            <a:r>
              <a:rPr lang="nl-NL" sz="2000"/>
              <a:t>Kom tot 3 werkbare concepten voor dit side-event van de TenMiles. Gebruik hiervoor (alle) studenten van Helicon Tilburg. (lj 3)</a:t>
            </a:r>
          </a:p>
          <a:p>
            <a:pPr marL="0" indent="0">
              <a:buNone/>
            </a:pPr>
            <a:endParaRPr lang="nl-NL" sz="2000"/>
          </a:p>
        </p:txBody>
      </p:sp>
      <p:pic>
        <p:nvPicPr>
          <p:cNvPr id="5" name="Afbeelding 4">
            <a:extLst>
              <a:ext uri="{FF2B5EF4-FFF2-40B4-BE49-F238E27FC236}">
                <a16:creationId xmlns:a16="http://schemas.microsoft.com/office/drawing/2014/main" id="{21089526-A4D4-4E55-B0F9-734B88988570}"/>
              </a:ext>
            </a:extLst>
          </p:cNvPr>
          <p:cNvPicPr>
            <a:picLocks noChangeAspect="1"/>
          </p:cNvPicPr>
          <p:nvPr/>
        </p:nvPicPr>
        <p:blipFill rotWithShape="1">
          <a:blip r:embed="rId2"/>
          <a:srcRect l="3876" r="14377" b="4"/>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954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KLM</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hlinkClick r:id="rId2"/>
              </a:rPr>
              <a:t>https://www.youtube.com/watch?v=pqHWAE8GDEk</a:t>
            </a:r>
            <a:endParaRPr lang="nl-NL" dirty="0"/>
          </a:p>
        </p:txBody>
      </p:sp>
    </p:spTree>
    <p:extLst>
      <p:ext uri="{BB962C8B-B14F-4D97-AF65-F5344CB8AC3E}">
        <p14:creationId xmlns:p14="http://schemas.microsoft.com/office/powerpoint/2010/main" val="2431475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B1A36-4FF0-4416-B095-DF4D8A399CA1}"/>
              </a:ext>
            </a:extLst>
          </p:cNvPr>
          <p:cNvSpPr>
            <a:spLocks noGrp="1"/>
          </p:cNvSpPr>
          <p:nvPr>
            <p:ph type="title"/>
          </p:nvPr>
        </p:nvSpPr>
        <p:spPr/>
        <p:txBody>
          <a:bodyPr/>
          <a:lstStyle/>
          <a:p>
            <a:r>
              <a:rPr lang="nl-NL" dirty="0"/>
              <a:t>6 andere top marketing voorbeelden</a:t>
            </a:r>
          </a:p>
        </p:txBody>
      </p:sp>
      <p:sp>
        <p:nvSpPr>
          <p:cNvPr id="6" name="Tijdelijke aanduiding voor inhoud 5">
            <a:extLst>
              <a:ext uri="{FF2B5EF4-FFF2-40B4-BE49-F238E27FC236}">
                <a16:creationId xmlns:a16="http://schemas.microsoft.com/office/drawing/2014/main" id="{E1B2411B-4855-4341-958A-6F943C08A151}"/>
              </a:ext>
            </a:extLst>
          </p:cNvPr>
          <p:cNvSpPr>
            <a:spLocks noGrp="1"/>
          </p:cNvSpPr>
          <p:nvPr>
            <p:ph idx="1"/>
          </p:nvPr>
        </p:nvSpPr>
        <p:spPr/>
        <p:txBody>
          <a:bodyPr/>
          <a:lstStyle/>
          <a:p>
            <a:pPr marL="0" indent="0">
              <a:buNone/>
            </a:pPr>
            <a:r>
              <a:rPr lang="nl-NL" dirty="0">
                <a:hlinkClick r:id="rId2"/>
              </a:rPr>
              <a:t>https://www.marketingfacts.nl/berichten/de-6-beste-eventmarketing-voorbeelden-van-europa</a:t>
            </a: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776782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9078619" cy="648072"/>
          </a:xfrm>
        </p:spPr>
        <p:txBody>
          <a:bodyPr/>
          <a:lstStyle/>
          <a:p>
            <a:r>
              <a:rPr lang="nl-NL" dirty="0"/>
              <a:t>Voorbeeld om </a:t>
            </a:r>
            <a:r>
              <a:rPr lang="nl-NL" dirty="0" err="1"/>
              <a:t>SoMe</a:t>
            </a:r>
            <a:r>
              <a:rPr lang="nl-NL" dirty="0"/>
              <a:t> te gebruiken </a:t>
            </a:r>
            <a:r>
              <a:rPr lang="nl-NL" dirty="0" err="1"/>
              <a:t>tbv</a:t>
            </a:r>
            <a:r>
              <a:rPr lang="nl-NL" dirty="0"/>
              <a:t> calamiteiten</a:t>
            </a:r>
          </a:p>
        </p:txBody>
      </p:sp>
      <p:pic>
        <p:nvPicPr>
          <p:cNvPr id="4" name="Tijdelijke aanduiding voor inhoud 3"/>
          <p:cNvPicPr>
            <a:picLocks noGrp="1" noChangeAspect="1"/>
          </p:cNvPicPr>
          <p:nvPr>
            <p:ph idx="1"/>
          </p:nvPr>
        </p:nvPicPr>
        <p:blipFill>
          <a:blip r:embed="rId3"/>
          <a:stretch>
            <a:fillRect/>
          </a:stretch>
        </p:blipFill>
        <p:spPr>
          <a:xfrm>
            <a:off x="4410794" y="1938840"/>
            <a:ext cx="4676884" cy="3974943"/>
          </a:xfrm>
          <a:prstGeom prst="rect">
            <a:avLst/>
          </a:prstGeom>
        </p:spPr>
      </p:pic>
    </p:spTree>
    <p:extLst>
      <p:ext uri="{BB962C8B-B14F-4D97-AF65-F5344CB8AC3E}">
        <p14:creationId xmlns:p14="http://schemas.microsoft.com/office/powerpoint/2010/main" val="315682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739480" y="4621696"/>
            <a:ext cx="3317304" cy="4072588"/>
          </a:xfrm>
        </p:spPr>
        <p:txBody>
          <a:bodyPr/>
          <a:lstStyle/>
          <a:p>
            <a:pPr marL="0" indent="0">
              <a:buNone/>
            </a:pPr>
            <a:r>
              <a:rPr lang="nl-NL" sz="2000" dirty="0"/>
              <a:t>+ Creatief</a:t>
            </a:r>
          </a:p>
          <a:p>
            <a:pPr marL="0" indent="0">
              <a:buNone/>
            </a:pPr>
            <a:r>
              <a:rPr lang="nl-NL" sz="2000" dirty="0"/>
              <a:t>+ Relevant</a:t>
            </a:r>
          </a:p>
          <a:p>
            <a:pPr marL="0" indent="0">
              <a:buNone/>
            </a:pPr>
            <a:r>
              <a:rPr lang="nl-NL" sz="2000" dirty="0"/>
              <a:t>+ Grappig</a:t>
            </a:r>
          </a:p>
          <a:p>
            <a:pPr marL="0" indent="0">
              <a:buNone/>
            </a:pPr>
            <a:r>
              <a:rPr lang="nl-NL" sz="2000" dirty="0"/>
              <a:t>+ Interactie met je publiek</a:t>
            </a:r>
          </a:p>
          <a:p>
            <a:endParaRPr lang="nl-NL" dirty="0"/>
          </a:p>
          <a:p>
            <a:endParaRPr lang="nl-NL" dirty="0"/>
          </a:p>
          <a:p>
            <a:endParaRPr lang="nl-NL" dirty="0"/>
          </a:p>
        </p:txBody>
      </p:sp>
      <p:sp>
        <p:nvSpPr>
          <p:cNvPr id="4" name="Tekstvak 3">
            <a:extLst>
              <a:ext uri="{FF2B5EF4-FFF2-40B4-BE49-F238E27FC236}">
                <a16:creationId xmlns:a16="http://schemas.microsoft.com/office/drawing/2014/main" id="{E636E43C-D922-4638-892A-FD120D940F14}"/>
              </a:ext>
            </a:extLst>
          </p:cNvPr>
          <p:cNvSpPr txBox="1"/>
          <p:nvPr/>
        </p:nvSpPr>
        <p:spPr>
          <a:xfrm>
            <a:off x="7235811" y="4260906"/>
            <a:ext cx="3468632" cy="1877437"/>
          </a:xfrm>
          <a:prstGeom prst="rect">
            <a:avLst/>
          </a:prstGeom>
          <a:noFill/>
        </p:spPr>
        <p:txBody>
          <a:bodyPr wrap="square" rtlCol="0">
            <a:spAutoFit/>
          </a:bodyPr>
          <a:lstStyle/>
          <a:p>
            <a:endParaRPr lang="nl-NL" dirty="0"/>
          </a:p>
          <a:p>
            <a:pPr marL="0" indent="0">
              <a:buNone/>
            </a:pPr>
            <a:r>
              <a:rPr lang="nl-NL" dirty="0"/>
              <a:t>-  </a:t>
            </a:r>
            <a:r>
              <a:rPr lang="nl-NL" sz="2000" dirty="0"/>
              <a:t>Oproepen tot spam, delen</a:t>
            </a:r>
          </a:p>
          <a:p>
            <a:pPr marL="0" indent="0">
              <a:buNone/>
            </a:pPr>
            <a:r>
              <a:rPr lang="nl-NL" sz="2000" dirty="0"/>
              <a:t>-  </a:t>
            </a:r>
            <a:r>
              <a:rPr lang="nl-NL" sz="2000" dirty="0" err="1"/>
              <a:t>Copycat</a:t>
            </a:r>
            <a:r>
              <a:rPr lang="nl-NL" sz="2000" dirty="0"/>
              <a:t> zijn</a:t>
            </a:r>
          </a:p>
          <a:p>
            <a:pPr marL="0" indent="0">
              <a:buNone/>
            </a:pPr>
            <a:r>
              <a:rPr lang="nl-NL" sz="2000" dirty="0"/>
              <a:t>-  Onderschatten van je doelgroep</a:t>
            </a:r>
          </a:p>
          <a:p>
            <a:endParaRPr lang="nl-NL" dirty="0"/>
          </a:p>
        </p:txBody>
      </p:sp>
      <p:pic>
        <p:nvPicPr>
          <p:cNvPr id="6" name="Afbeelding 5">
            <a:extLst>
              <a:ext uri="{FF2B5EF4-FFF2-40B4-BE49-F238E27FC236}">
                <a16:creationId xmlns:a16="http://schemas.microsoft.com/office/drawing/2014/main" id="{54EE9037-8AC8-42E1-A211-0C5F2A3046E0}"/>
              </a:ext>
            </a:extLst>
          </p:cNvPr>
          <p:cNvPicPr>
            <a:picLocks noChangeAspect="1"/>
          </p:cNvPicPr>
          <p:nvPr/>
        </p:nvPicPr>
        <p:blipFill>
          <a:blip r:embed="rId3"/>
          <a:stretch>
            <a:fillRect/>
          </a:stretch>
        </p:blipFill>
        <p:spPr>
          <a:xfrm>
            <a:off x="3449913" y="431316"/>
            <a:ext cx="6067425" cy="3609975"/>
          </a:xfrm>
          <a:prstGeom prst="rect">
            <a:avLst/>
          </a:prstGeom>
        </p:spPr>
      </p:pic>
    </p:spTree>
    <p:extLst>
      <p:ext uri="{BB962C8B-B14F-4D97-AF65-F5344CB8AC3E}">
        <p14:creationId xmlns:p14="http://schemas.microsoft.com/office/powerpoint/2010/main" val="1176137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Customer </a:t>
            </a:r>
            <a:r>
              <a:rPr lang="nl-NL" dirty="0" err="1"/>
              <a:t>Journey</a:t>
            </a:r>
            <a:endParaRPr lang="nl-NL" dirty="0"/>
          </a:p>
        </p:txBody>
      </p:sp>
      <p:sp>
        <p:nvSpPr>
          <p:cNvPr id="3" name="Tijdelijke aanduiding voor inhoud 2"/>
          <p:cNvSpPr>
            <a:spLocks noGrp="1"/>
          </p:cNvSpPr>
          <p:nvPr>
            <p:ph idx="1"/>
          </p:nvPr>
        </p:nvSpPr>
        <p:spPr>
          <a:xfrm>
            <a:off x="2065926" y="1377058"/>
            <a:ext cx="8846773" cy="4929411"/>
          </a:xfrm>
        </p:spPr>
        <p:txBody>
          <a:bodyPr>
            <a:normAutofit fontScale="92500"/>
          </a:bodyPr>
          <a:lstStyle/>
          <a:p>
            <a:pPr marL="0" indent="0">
              <a:buNone/>
            </a:pPr>
            <a:r>
              <a:rPr lang="nl-NL" b="1" dirty="0"/>
              <a:t>Customer </a:t>
            </a:r>
            <a:r>
              <a:rPr lang="nl-NL" b="1" dirty="0" err="1"/>
              <a:t>Journey</a:t>
            </a:r>
            <a:r>
              <a:rPr lang="nl-NL" b="1" dirty="0"/>
              <a:t>:</a:t>
            </a:r>
          </a:p>
          <a:p>
            <a:pPr marL="0" indent="0">
              <a:buNone/>
            </a:pPr>
            <a:endParaRPr lang="nl-NL" dirty="0"/>
          </a:p>
          <a:p>
            <a:pPr marL="0" indent="0">
              <a:buNone/>
            </a:pPr>
            <a:r>
              <a:rPr lang="nl-NL" dirty="0"/>
              <a:t>Hoe wordt jij ‘gelokt’ tot het gaan naar een evenement?</a:t>
            </a:r>
          </a:p>
          <a:p>
            <a:pPr marL="0" indent="0">
              <a:buNone/>
            </a:pPr>
            <a:endParaRPr lang="nl-NL" dirty="0"/>
          </a:p>
          <a:p>
            <a:pPr marL="0" indent="0">
              <a:buNone/>
            </a:pPr>
            <a:r>
              <a:rPr lang="nl-NL" dirty="0"/>
              <a:t>De ‘reis’ die de bezoeker maakt begint al lang voor dat hij het evenementen terrein betreedt. Dit is zeker het geval bij evenementen die al vaker gegeven zijn. Hier begint het met de ervaringen, bijvoorbeeld van eerdere bezoekers  (NB Persoonlijke Context)</a:t>
            </a:r>
          </a:p>
          <a:p>
            <a:pPr marL="0" indent="0">
              <a:buNone/>
            </a:pPr>
            <a:r>
              <a:rPr lang="nl-NL" dirty="0"/>
              <a:t> </a:t>
            </a:r>
          </a:p>
          <a:p>
            <a:pPr marL="0" indent="0">
              <a:buNone/>
            </a:pPr>
            <a:r>
              <a:rPr lang="nl-NL" dirty="0"/>
              <a:t> Voorbeeld 2 (</a:t>
            </a:r>
            <a:r>
              <a:rPr lang="nl-NL" dirty="0" err="1"/>
              <a:t>doorskippen</a:t>
            </a:r>
            <a:r>
              <a:rPr lang="nl-NL" dirty="0"/>
              <a:t> naar sheet 15)</a:t>
            </a:r>
          </a:p>
          <a:p>
            <a:pPr marL="0" indent="0">
              <a:buNone/>
            </a:pPr>
            <a:endParaRPr lang="nl-NL" dirty="0"/>
          </a:p>
        </p:txBody>
      </p:sp>
    </p:spTree>
    <p:extLst>
      <p:ext uri="{BB962C8B-B14F-4D97-AF65-F5344CB8AC3E}">
        <p14:creationId xmlns:p14="http://schemas.microsoft.com/office/powerpoint/2010/main" val="1027695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5486399" cy="1162050"/>
          </a:xfrm>
        </p:spPr>
        <p:txBody>
          <a:bodyPr anchor="b">
            <a:normAutofit/>
          </a:bodyPr>
          <a:lstStyle/>
          <a:p>
            <a:r>
              <a:rPr lang="nl-NL" dirty="0"/>
              <a:t>Customer </a:t>
            </a:r>
            <a:r>
              <a:rPr lang="nl-NL" dirty="0" err="1"/>
              <a:t>Journey</a:t>
            </a:r>
            <a:br>
              <a:rPr lang="nl-NL" dirty="0"/>
            </a:br>
            <a:endParaRPr lang="nl-NL" dirty="0"/>
          </a:p>
        </p:txBody>
      </p:sp>
      <p:pic>
        <p:nvPicPr>
          <p:cNvPr id="7" name="Tijdelijke aanduiding voor inhoud 6">
            <a:extLst>
              <a:ext uri="{FF2B5EF4-FFF2-40B4-BE49-F238E27FC236}">
                <a16:creationId xmlns:a16="http://schemas.microsoft.com/office/drawing/2014/main" id="{6F0DDF02-8122-4CF0-8681-921764F14169}"/>
              </a:ext>
            </a:extLst>
          </p:cNvPr>
          <p:cNvPicPr>
            <a:picLocks noGrp="1" noChangeAspect="1"/>
          </p:cNvPicPr>
          <p:nvPr>
            <p:ph idx="1"/>
          </p:nvPr>
        </p:nvPicPr>
        <p:blipFill>
          <a:blip r:embed="rId2"/>
          <a:stretch>
            <a:fillRect/>
          </a:stretch>
        </p:blipFill>
        <p:spPr>
          <a:xfrm>
            <a:off x="4766733" y="2151698"/>
            <a:ext cx="6815667" cy="2095818"/>
          </a:xfrm>
          <a:noFill/>
        </p:spPr>
      </p:pic>
      <p:sp>
        <p:nvSpPr>
          <p:cNvPr id="12" name="Text Placeholder 3">
            <a:extLst>
              <a:ext uri="{FF2B5EF4-FFF2-40B4-BE49-F238E27FC236}">
                <a16:creationId xmlns:a16="http://schemas.microsoft.com/office/drawing/2014/main" id="{6E9B7179-C51E-4007-A5A1-223237FE8693}"/>
              </a:ext>
            </a:extLst>
          </p:cNvPr>
          <p:cNvSpPr>
            <a:spLocks noGrp="1"/>
          </p:cNvSpPr>
          <p:nvPr>
            <p:ph type="body" sz="half" idx="2"/>
          </p:nvPr>
        </p:nvSpPr>
        <p:spPr>
          <a:xfrm>
            <a:off x="609601" y="1435101"/>
            <a:ext cx="4011084" cy="4691063"/>
          </a:xfrm>
        </p:spPr>
        <p:txBody>
          <a:bodyPr/>
          <a:lstStyle/>
          <a:p>
            <a:endParaRPr lang="en-US" dirty="0"/>
          </a:p>
          <a:p>
            <a:pPr marL="342900" indent="-342900">
              <a:buFont typeface="+mj-lt"/>
              <a:buAutoNum type="arabicPeriod"/>
            </a:pPr>
            <a:r>
              <a:rPr lang="en-US" dirty="0"/>
              <a:t>Awareness – je </a:t>
            </a:r>
            <a:r>
              <a:rPr lang="en-US" dirty="0" err="1"/>
              <a:t>ziet</a:t>
            </a:r>
            <a:r>
              <a:rPr lang="en-US" dirty="0"/>
              <a:t> het</a:t>
            </a:r>
          </a:p>
          <a:p>
            <a:pPr marL="342900" indent="-342900">
              <a:buFont typeface="+mj-lt"/>
              <a:buAutoNum type="arabicPeriod"/>
            </a:pPr>
            <a:r>
              <a:rPr lang="en-US" dirty="0"/>
              <a:t>Evaluation – je </a:t>
            </a:r>
            <a:r>
              <a:rPr lang="en-US" dirty="0" err="1"/>
              <a:t>onderzoekt</a:t>
            </a:r>
            <a:r>
              <a:rPr lang="en-US" dirty="0"/>
              <a:t> het</a:t>
            </a:r>
          </a:p>
          <a:p>
            <a:pPr marL="342900" indent="-342900">
              <a:buFont typeface="+mj-lt"/>
              <a:buAutoNum type="arabicPeriod"/>
            </a:pPr>
            <a:r>
              <a:rPr lang="en-US" dirty="0"/>
              <a:t>Purchase  - je </a:t>
            </a:r>
            <a:r>
              <a:rPr lang="en-US" dirty="0" err="1"/>
              <a:t>koopt</a:t>
            </a:r>
            <a:r>
              <a:rPr lang="en-US" dirty="0"/>
              <a:t> het</a:t>
            </a:r>
          </a:p>
          <a:p>
            <a:pPr marL="342900" indent="-342900">
              <a:buFont typeface="+mj-lt"/>
              <a:buAutoNum type="arabicPeriod"/>
            </a:pPr>
            <a:r>
              <a:rPr lang="en-US" dirty="0"/>
              <a:t>Usage – je </a:t>
            </a:r>
            <a:r>
              <a:rPr lang="en-US" dirty="0" err="1"/>
              <a:t>gebruikt</a:t>
            </a:r>
            <a:r>
              <a:rPr lang="en-US" dirty="0"/>
              <a:t> het</a:t>
            </a:r>
          </a:p>
          <a:p>
            <a:pPr marL="342900" indent="-342900">
              <a:buFont typeface="+mj-lt"/>
              <a:buAutoNum type="arabicPeriod"/>
            </a:pPr>
            <a:r>
              <a:rPr lang="en-US" dirty="0"/>
              <a:t>Repurchase – je </a:t>
            </a:r>
            <a:r>
              <a:rPr lang="en-US" dirty="0" err="1"/>
              <a:t>koopt</a:t>
            </a:r>
            <a:r>
              <a:rPr lang="en-US" dirty="0"/>
              <a:t> </a:t>
            </a:r>
            <a:r>
              <a:rPr lang="en-US" dirty="0" err="1"/>
              <a:t>misschien</a:t>
            </a:r>
            <a:r>
              <a:rPr lang="en-US" dirty="0"/>
              <a:t> </a:t>
            </a:r>
            <a:r>
              <a:rPr lang="en-US" dirty="0" err="1"/>
              <a:t>nog</a:t>
            </a:r>
            <a:r>
              <a:rPr lang="en-US" dirty="0"/>
              <a:t> </a:t>
            </a:r>
            <a:r>
              <a:rPr lang="en-US" dirty="0" err="1"/>
              <a:t>iets</a:t>
            </a:r>
            <a:endParaRPr lang="en-US" dirty="0"/>
          </a:p>
          <a:p>
            <a:pPr marL="342900" indent="-342900">
              <a:buFont typeface="+mj-lt"/>
              <a:buAutoNum type="arabicPeriod"/>
            </a:pPr>
            <a:r>
              <a:rPr lang="en-US" dirty="0"/>
              <a:t>Advocacy – je ‘</a:t>
            </a:r>
            <a:r>
              <a:rPr lang="en-US" dirty="0" err="1"/>
              <a:t>promoot</a:t>
            </a:r>
            <a:r>
              <a:rPr lang="en-US" dirty="0"/>
              <a:t>’ het product/ </a:t>
            </a:r>
            <a:r>
              <a:rPr lang="en-US" dirty="0" err="1"/>
              <a:t>dienst</a:t>
            </a: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909609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71ABB-9D50-457C-8940-444C1E9FD907}"/>
              </a:ext>
            </a:extLst>
          </p:cNvPr>
          <p:cNvSpPr>
            <a:spLocks noGrp="1"/>
          </p:cNvSpPr>
          <p:nvPr>
            <p:ph type="title"/>
          </p:nvPr>
        </p:nvSpPr>
        <p:spPr>
          <a:xfrm>
            <a:off x="2639616" y="332656"/>
            <a:ext cx="8860565" cy="648072"/>
          </a:xfrm>
        </p:spPr>
        <p:txBody>
          <a:bodyPr anchor="ctr">
            <a:normAutofit/>
          </a:bodyPr>
          <a:lstStyle/>
          <a:p>
            <a:pPr>
              <a:lnSpc>
                <a:spcPct val="90000"/>
              </a:lnSpc>
            </a:pPr>
            <a:r>
              <a:rPr lang="nl-NL" sz="2000" dirty="0"/>
              <a:t>Voorbeeld Customer </a:t>
            </a:r>
            <a:r>
              <a:rPr lang="nl-NL" sz="2000" dirty="0" err="1"/>
              <a:t>journey</a:t>
            </a:r>
            <a:r>
              <a:rPr lang="nl-NL" sz="2000" dirty="0"/>
              <a:t>:</a:t>
            </a:r>
            <a:br>
              <a:rPr lang="nl-NL" sz="2000" dirty="0"/>
            </a:br>
            <a:r>
              <a:rPr lang="nl-NL" sz="2000" dirty="0"/>
              <a:t> Bezoeker van congres</a:t>
            </a:r>
          </a:p>
        </p:txBody>
      </p:sp>
      <p:pic>
        <p:nvPicPr>
          <p:cNvPr id="5" name="Tijdelijke aanduiding voor inhoud 4">
            <a:extLst>
              <a:ext uri="{FF2B5EF4-FFF2-40B4-BE49-F238E27FC236}">
                <a16:creationId xmlns:a16="http://schemas.microsoft.com/office/drawing/2014/main" id="{E7C9FA08-E4F7-498D-9DF2-BB1325574728}"/>
              </a:ext>
            </a:extLst>
          </p:cNvPr>
          <p:cNvPicPr>
            <a:picLocks noGrp="1" noChangeAspect="1"/>
          </p:cNvPicPr>
          <p:nvPr>
            <p:ph idx="1"/>
          </p:nvPr>
        </p:nvPicPr>
        <p:blipFill>
          <a:blip r:embed="rId2"/>
          <a:stretch>
            <a:fillRect/>
          </a:stretch>
        </p:blipFill>
        <p:spPr>
          <a:xfrm>
            <a:off x="1475746" y="1306083"/>
            <a:ext cx="9834984" cy="5483002"/>
          </a:xfrm>
          <a:noFill/>
        </p:spPr>
      </p:pic>
    </p:spTree>
    <p:extLst>
      <p:ext uri="{BB962C8B-B14F-4D97-AF65-F5344CB8AC3E}">
        <p14:creationId xmlns:p14="http://schemas.microsoft.com/office/powerpoint/2010/main" val="1935985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602D2-2287-4B87-ACD4-34F7F8EC3322}"/>
              </a:ext>
            </a:extLst>
          </p:cNvPr>
          <p:cNvSpPr>
            <a:spLocks noGrp="1"/>
          </p:cNvSpPr>
          <p:nvPr>
            <p:ph type="title"/>
          </p:nvPr>
        </p:nvSpPr>
        <p:spPr/>
        <p:txBody>
          <a:bodyPr/>
          <a:lstStyle/>
          <a:p>
            <a:r>
              <a:rPr lang="nl-NL" dirty="0"/>
              <a:t>Verwerkingsopdracht</a:t>
            </a:r>
          </a:p>
        </p:txBody>
      </p:sp>
      <p:sp>
        <p:nvSpPr>
          <p:cNvPr id="3" name="Tijdelijke aanduiding voor inhoud 2">
            <a:extLst>
              <a:ext uri="{FF2B5EF4-FFF2-40B4-BE49-F238E27FC236}">
                <a16:creationId xmlns:a16="http://schemas.microsoft.com/office/drawing/2014/main" id="{ED2810E7-9CFB-4E07-916A-92DC51A6FF30}"/>
              </a:ext>
            </a:extLst>
          </p:cNvPr>
          <p:cNvSpPr>
            <a:spLocks noGrp="1"/>
          </p:cNvSpPr>
          <p:nvPr>
            <p:ph idx="1"/>
          </p:nvPr>
        </p:nvSpPr>
        <p:spPr>
          <a:xfrm>
            <a:off x="5175848" y="1634713"/>
            <a:ext cx="6815667" cy="2430392"/>
          </a:xfrm>
        </p:spPr>
        <p:txBody>
          <a:bodyPr/>
          <a:lstStyle/>
          <a:p>
            <a:pPr marL="514350" indent="-514350">
              <a:buAutoNum type="arabicPeriod"/>
            </a:pPr>
            <a:r>
              <a:rPr lang="nl-NL" dirty="0" err="1"/>
              <a:t>Intents</a:t>
            </a:r>
            <a:r>
              <a:rPr lang="nl-NL" dirty="0"/>
              <a:t> Festival 2022</a:t>
            </a:r>
          </a:p>
          <a:p>
            <a:pPr marL="514350" indent="-514350">
              <a:buAutoNum type="arabicPeriod"/>
            </a:pPr>
            <a:r>
              <a:rPr lang="nl-NL" dirty="0"/>
              <a:t>Libelle Zomerweek 2022</a:t>
            </a:r>
          </a:p>
          <a:p>
            <a:pPr marL="514350" indent="-514350">
              <a:buAutoNum type="arabicPeriod"/>
            </a:pPr>
            <a:r>
              <a:rPr lang="nl-NL" dirty="0" err="1"/>
              <a:t>Horecava</a:t>
            </a:r>
            <a:r>
              <a:rPr lang="nl-NL" dirty="0"/>
              <a:t> 2022</a:t>
            </a:r>
          </a:p>
          <a:p>
            <a:pPr marL="514350" indent="-514350">
              <a:buAutoNum type="arabicPeriod"/>
            </a:pPr>
            <a:r>
              <a:rPr lang="nl-NL" dirty="0"/>
              <a:t>Popronde 2022</a:t>
            </a:r>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p:txBody>
      </p:sp>
      <p:sp>
        <p:nvSpPr>
          <p:cNvPr id="4" name="Tijdelijke aanduiding voor tekst 3">
            <a:extLst>
              <a:ext uri="{FF2B5EF4-FFF2-40B4-BE49-F238E27FC236}">
                <a16:creationId xmlns:a16="http://schemas.microsoft.com/office/drawing/2014/main" id="{BC37285E-D3C9-4A33-8ADC-1CCB98A242CD}"/>
              </a:ext>
            </a:extLst>
          </p:cNvPr>
          <p:cNvSpPr>
            <a:spLocks noGrp="1"/>
          </p:cNvSpPr>
          <p:nvPr>
            <p:ph type="body" sz="half" idx="2"/>
          </p:nvPr>
        </p:nvSpPr>
        <p:spPr/>
        <p:txBody>
          <a:bodyPr/>
          <a:lstStyle/>
          <a:p>
            <a:endParaRPr lang="nl-NL" dirty="0"/>
          </a:p>
          <a:p>
            <a:endParaRPr lang="nl-NL" dirty="0"/>
          </a:p>
          <a:p>
            <a:r>
              <a:rPr lang="nl-NL" dirty="0"/>
              <a:t>1. Maak een (</a:t>
            </a:r>
            <a:r>
              <a:rPr lang="nl-NL" dirty="0" err="1"/>
              <a:t>social</a:t>
            </a:r>
            <a:r>
              <a:rPr lang="nl-NL" dirty="0"/>
              <a:t>) media strategie</a:t>
            </a:r>
          </a:p>
          <a:p>
            <a:r>
              <a:rPr lang="nl-NL" dirty="0"/>
              <a:t>( wie zijn je bezoekers? Hoe ga je ze bereiken? Welke kanalen gebruik je?)</a:t>
            </a:r>
          </a:p>
          <a:p>
            <a:endParaRPr lang="nl-NL" dirty="0"/>
          </a:p>
          <a:p>
            <a:r>
              <a:rPr lang="nl-NL" dirty="0"/>
              <a:t>2. Maak een visuele Customer </a:t>
            </a:r>
            <a:r>
              <a:rPr lang="nl-NL" dirty="0" err="1"/>
              <a:t>Journey</a:t>
            </a:r>
            <a:endParaRPr lang="nl-NL" dirty="0"/>
          </a:p>
          <a:p>
            <a:endParaRPr lang="nl-NL" dirty="0"/>
          </a:p>
          <a:p>
            <a:r>
              <a:rPr lang="nl-NL" dirty="0"/>
              <a:t>Om 11.45u gaan we deze bespreken.</a:t>
            </a:r>
          </a:p>
        </p:txBody>
      </p:sp>
      <p:pic>
        <p:nvPicPr>
          <p:cNvPr id="6" name="Afbeelding 5">
            <a:extLst>
              <a:ext uri="{FF2B5EF4-FFF2-40B4-BE49-F238E27FC236}">
                <a16:creationId xmlns:a16="http://schemas.microsoft.com/office/drawing/2014/main" id="{2C97C422-846C-4AD2-993B-208D0EC27261}"/>
              </a:ext>
            </a:extLst>
          </p:cNvPr>
          <p:cNvPicPr>
            <a:picLocks noChangeAspect="1"/>
          </p:cNvPicPr>
          <p:nvPr/>
        </p:nvPicPr>
        <p:blipFill>
          <a:blip r:embed="rId2"/>
          <a:stretch>
            <a:fillRect/>
          </a:stretch>
        </p:blipFill>
        <p:spPr>
          <a:xfrm>
            <a:off x="9757695" y="5440605"/>
            <a:ext cx="2233820" cy="1152525"/>
          </a:xfrm>
          <a:prstGeom prst="rect">
            <a:avLst/>
          </a:prstGeom>
        </p:spPr>
      </p:pic>
      <p:pic>
        <p:nvPicPr>
          <p:cNvPr id="8" name="Afbeelding 7">
            <a:extLst>
              <a:ext uri="{FF2B5EF4-FFF2-40B4-BE49-F238E27FC236}">
                <a16:creationId xmlns:a16="http://schemas.microsoft.com/office/drawing/2014/main" id="{709571BD-6FDE-4D72-A51B-1092C599AAB1}"/>
              </a:ext>
            </a:extLst>
          </p:cNvPr>
          <p:cNvPicPr>
            <a:picLocks noChangeAspect="1"/>
          </p:cNvPicPr>
          <p:nvPr/>
        </p:nvPicPr>
        <p:blipFill>
          <a:blip r:embed="rId3"/>
          <a:stretch>
            <a:fillRect/>
          </a:stretch>
        </p:blipFill>
        <p:spPr>
          <a:xfrm>
            <a:off x="3031757" y="5059605"/>
            <a:ext cx="3038475" cy="1533525"/>
          </a:xfrm>
          <a:prstGeom prst="rect">
            <a:avLst/>
          </a:prstGeom>
        </p:spPr>
      </p:pic>
      <p:pic>
        <p:nvPicPr>
          <p:cNvPr id="10" name="Afbeelding 9">
            <a:extLst>
              <a:ext uri="{FF2B5EF4-FFF2-40B4-BE49-F238E27FC236}">
                <a16:creationId xmlns:a16="http://schemas.microsoft.com/office/drawing/2014/main" id="{CECAAB2C-E7B6-49DE-9BAD-AB47129A73B5}"/>
              </a:ext>
            </a:extLst>
          </p:cNvPr>
          <p:cNvPicPr>
            <a:picLocks noChangeAspect="1"/>
          </p:cNvPicPr>
          <p:nvPr/>
        </p:nvPicPr>
        <p:blipFill>
          <a:blip r:embed="rId4"/>
          <a:stretch>
            <a:fillRect/>
          </a:stretch>
        </p:blipFill>
        <p:spPr>
          <a:xfrm>
            <a:off x="6221712" y="5059605"/>
            <a:ext cx="3200400" cy="1638300"/>
          </a:xfrm>
          <a:prstGeom prst="rect">
            <a:avLst/>
          </a:prstGeom>
        </p:spPr>
      </p:pic>
      <p:pic>
        <p:nvPicPr>
          <p:cNvPr id="12" name="Afbeelding 11">
            <a:extLst>
              <a:ext uri="{FF2B5EF4-FFF2-40B4-BE49-F238E27FC236}">
                <a16:creationId xmlns:a16="http://schemas.microsoft.com/office/drawing/2014/main" id="{611BF572-6495-47DC-8749-F2DB6F3FF6A7}"/>
              </a:ext>
            </a:extLst>
          </p:cNvPr>
          <p:cNvPicPr>
            <a:picLocks noChangeAspect="1"/>
          </p:cNvPicPr>
          <p:nvPr/>
        </p:nvPicPr>
        <p:blipFill>
          <a:blip r:embed="rId5"/>
          <a:stretch>
            <a:fillRect/>
          </a:stretch>
        </p:blipFill>
        <p:spPr>
          <a:xfrm>
            <a:off x="327577" y="4511676"/>
            <a:ext cx="2552700" cy="2190750"/>
          </a:xfrm>
          <a:prstGeom prst="rect">
            <a:avLst/>
          </a:prstGeom>
        </p:spPr>
      </p:pic>
    </p:spTree>
    <p:extLst>
      <p:ext uri="{BB962C8B-B14F-4D97-AF65-F5344CB8AC3E}">
        <p14:creationId xmlns:p14="http://schemas.microsoft.com/office/powerpoint/2010/main" val="70687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el 1">
            <a:extLst>
              <a:ext uri="{FF2B5EF4-FFF2-40B4-BE49-F238E27FC236}">
                <a16:creationId xmlns:a16="http://schemas.microsoft.com/office/drawing/2014/main" id="{345EE48E-8B13-40FA-BA2A-115F39003D7A}"/>
              </a:ext>
            </a:extLst>
          </p:cNvPr>
          <p:cNvSpPr>
            <a:spLocks noGrp="1"/>
          </p:cNvSpPr>
          <p:nvPr>
            <p:ph type="title"/>
          </p:nvPr>
        </p:nvSpPr>
        <p:spPr>
          <a:xfrm>
            <a:off x="838200" y="669925"/>
            <a:ext cx="4508946" cy="1325563"/>
          </a:xfrm>
        </p:spPr>
        <p:txBody>
          <a:bodyPr anchor="b">
            <a:normAutofit/>
          </a:bodyPr>
          <a:lstStyle/>
          <a:p>
            <a:pPr algn="r"/>
            <a:r>
              <a:rPr lang="nl-NL">
                <a:solidFill>
                  <a:schemeClr val="bg1"/>
                </a:solidFill>
              </a:rPr>
              <a:t>Risico-analyse</a:t>
            </a:r>
          </a:p>
        </p:txBody>
      </p:sp>
      <p:cxnSp>
        <p:nvCxnSpPr>
          <p:cNvPr id="27" name="Straight Connector 2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E4843EE-7451-48FA-8808-A449BF65F61C}"/>
              </a:ext>
            </a:extLst>
          </p:cNvPr>
          <p:cNvSpPr>
            <a:spLocks noGrp="1"/>
          </p:cNvSpPr>
          <p:nvPr>
            <p:ph idx="1"/>
          </p:nvPr>
        </p:nvSpPr>
        <p:spPr>
          <a:xfrm>
            <a:off x="1392667" y="2398957"/>
            <a:ext cx="9406666" cy="3526144"/>
          </a:xfrm>
        </p:spPr>
        <p:txBody>
          <a:bodyPr>
            <a:normAutofit/>
          </a:bodyPr>
          <a:lstStyle/>
          <a:p>
            <a:r>
              <a:rPr lang="nl-NL" sz="2000">
                <a:solidFill>
                  <a:schemeClr val="bg1"/>
                </a:solidFill>
              </a:rPr>
              <a:t>Het regionaal evenementenbesluit kent de afspraak dat er bij aandachtsevenementen (eventueel) of risico evenementen (altijd) een veiligheidsoverleg (vergunningverlener, parate diensten en organisator) bijeenkomt. </a:t>
            </a:r>
          </a:p>
          <a:p>
            <a:endParaRPr lang="nl-NL" sz="2000">
              <a:solidFill>
                <a:schemeClr val="bg1"/>
              </a:solidFill>
            </a:endParaRPr>
          </a:p>
          <a:p>
            <a:r>
              <a:rPr lang="nl-NL" sz="2000">
                <a:solidFill>
                  <a:schemeClr val="bg1"/>
                </a:solidFill>
              </a:rPr>
              <a:t>Om de veiligheid te kunnen waarborgen is het raadzaam dat er een risicoanalyse van het evenement wordt uitgevoerd. </a:t>
            </a:r>
          </a:p>
        </p:txBody>
      </p:sp>
      <p:sp>
        <p:nvSpPr>
          <p:cNvPr id="29" name="Rectangle 2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7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35D30D-845A-46E5-86DC-A490D68A3A3E}"/>
              </a:ext>
            </a:extLst>
          </p:cNvPr>
          <p:cNvPicPr>
            <a:picLocks noChangeAspect="1"/>
          </p:cNvPicPr>
          <p:nvPr/>
        </p:nvPicPr>
        <p:blipFill rotWithShape="1">
          <a:blip r:embed="rId2">
            <a:alphaModFix amt="35000"/>
          </a:blip>
          <a:srcRect b="12791"/>
          <a:stretch/>
        </p:blipFill>
        <p:spPr>
          <a:xfrm>
            <a:off x="20" y="10"/>
            <a:ext cx="12191980" cy="6857990"/>
          </a:xfrm>
          <a:prstGeom prst="rect">
            <a:avLst/>
          </a:prstGeom>
        </p:spPr>
      </p:pic>
      <p:sp>
        <p:nvSpPr>
          <p:cNvPr id="2" name="Titel 1">
            <a:extLst>
              <a:ext uri="{FF2B5EF4-FFF2-40B4-BE49-F238E27FC236}">
                <a16:creationId xmlns:a16="http://schemas.microsoft.com/office/drawing/2014/main" id="{D5E28A0D-BCB5-4676-BC80-E36A8D91BF47}"/>
              </a:ext>
            </a:extLst>
          </p:cNvPr>
          <p:cNvSpPr>
            <a:spLocks noGrp="1"/>
          </p:cNvSpPr>
          <p:nvPr>
            <p:ph type="title"/>
          </p:nvPr>
        </p:nvSpPr>
        <p:spPr>
          <a:xfrm>
            <a:off x="838200" y="365125"/>
            <a:ext cx="10515600" cy="1325563"/>
          </a:xfrm>
        </p:spPr>
        <p:txBody>
          <a:bodyPr>
            <a:normAutofit/>
          </a:bodyPr>
          <a:lstStyle/>
          <a:p>
            <a:r>
              <a:rPr lang="nl-NL">
                <a:solidFill>
                  <a:srgbClr val="FFFFFF"/>
                </a:solidFill>
              </a:rPr>
              <a:t>Type evenementen </a:t>
            </a:r>
          </a:p>
        </p:txBody>
      </p:sp>
      <p:graphicFrame>
        <p:nvGraphicFramePr>
          <p:cNvPr id="5" name="Tijdelijke aanduiding voor inhoud 2">
            <a:extLst>
              <a:ext uri="{FF2B5EF4-FFF2-40B4-BE49-F238E27FC236}">
                <a16:creationId xmlns:a16="http://schemas.microsoft.com/office/drawing/2014/main" id="{F9CB67E2-C13B-4571-92DB-1A2205DC9822}"/>
              </a:ext>
            </a:extLst>
          </p:cNvPr>
          <p:cNvGraphicFramePr>
            <a:graphicFrameLocks noGrp="1"/>
          </p:cNvGraphicFramePr>
          <p:nvPr>
            <p:ph idx="1"/>
            <p:extLst>
              <p:ext uri="{D42A27DB-BD31-4B8C-83A1-F6EECF244321}">
                <p14:modId xmlns:p14="http://schemas.microsoft.com/office/powerpoint/2010/main" val="40830840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177021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DDDA8-A5E6-48A8-8280-50E8FF4A6A50}"/>
              </a:ext>
            </a:extLst>
          </p:cNvPr>
          <p:cNvSpPr>
            <a:spLocks noGrp="1"/>
          </p:cNvSpPr>
          <p:nvPr>
            <p:ph type="title"/>
          </p:nvPr>
        </p:nvSpPr>
        <p:spPr>
          <a:xfrm>
            <a:off x="838200" y="365125"/>
            <a:ext cx="6254496" cy="1828800"/>
          </a:xfrm>
        </p:spPr>
        <p:txBody>
          <a:bodyPr>
            <a:normAutofit/>
          </a:bodyPr>
          <a:lstStyle/>
          <a:p>
            <a:r>
              <a:rPr lang="nl-NL" dirty="0"/>
              <a:t>Veiligheidsketen</a:t>
            </a:r>
          </a:p>
        </p:txBody>
      </p:sp>
      <p:sp>
        <p:nvSpPr>
          <p:cNvPr id="16" name="Tijdelijke aanduiding voor inhoud 2">
            <a:extLst>
              <a:ext uri="{FF2B5EF4-FFF2-40B4-BE49-F238E27FC236}">
                <a16:creationId xmlns:a16="http://schemas.microsoft.com/office/drawing/2014/main" id="{1E64C55E-DAFE-417D-9844-FFF4282AB0AB}"/>
              </a:ext>
            </a:extLst>
          </p:cNvPr>
          <p:cNvSpPr>
            <a:spLocks noGrp="1"/>
          </p:cNvSpPr>
          <p:nvPr>
            <p:ph idx="1"/>
          </p:nvPr>
        </p:nvSpPr>
        <p:spPr>
          <a:xfrm>
            <a:off x="838200" y="2322576"/>
            <a:ext cx="6254496" cy="3858768"/>
          </a:xfrm>
        </p:spPr>
        <p:txBody>
          <a:bodyPr>
            <a:normAutofit/>
          </a:bodyPr>
          <a:lstStyle/>
          <a:p>
            <a:pPr marL="514350" indent="-514350">
              <a:buAutoNum type="arabicPeriod"/>
            </a:pPr>
            <a:r>
              <a:rPr lang="nl-NL" sz="2400"/>
              <a:t>proactie; het inkaderen van de risico’s; </a:t>
            </a:r>
          </a:p>
          <a:p>
            <a:pPr marL="514350" indent="-514350">
              <a:buAutoNum type="arabicPeriod"/>
            </a:pPr>
            <a:r>
              <a:rPr lang="nl-NL" sz="2400"/>
              <a:t>preventie; het opleggen van maatregelen; </a:t>
            </a:r>
          </a:p>
          <a:p>
            <a:pPr marL="514350" indent="-514350">
              <a:buAutoNum type="arabicPeriod"/>
            </a:pPr>
            <a:r>
              <a:rPr lang="nl-NL" sz="2400"/>
              <a:t>preparatie; het voorbereiden van de bestrijding; </a:t>
            </a:r>
          </a:p>
          <a:p>
            <a:pPr marL="514350" indent="-514350">
              <a:buAutoNum type="arabicPeriod"/>
            </a:pPr>
            <a:r>
              <a:rPr lang="nl-NL" sz="2400"/>
              <a:t>repressie; het optreden bij incidenten;</a:t>
            </a:r>
          </a:p>
          <a:p>
            <a:pPr marL="514350" indent="-514350">
              <a:buAutoNum type="arabicPeriod"/>
            </a:pPr>
            <a:r>
              <a:rPr lang="nl-NL" sz="2400"/>
              <a:t>nazorg. </a:t>
            </a:r>
          </a:p>
        </p:txBody>
      </p:sp>
      <p:pic>
        <p:nvPicPr>
          <p:cNvPr id="15" name="Picture 4" descr="Uitroepteken op een gele achtergrond">
            <a:extLst>
              <a:ext uri="{FF2B5EF4-FFF2-40B4-BE49-F238E27FC236}">
                <a16:creationId xmlns:a16="http://schemas.microsoft.com/office/drawing/2014/main" id="{351E2FB8-6088-4747-B494-0A35E61726FE}"/>
              </a:ext>
            </a:extLst>
          </p:cNvPr>
          <p:cNvPicPr>
            <a:picLocks noChangeAspect="1"/>
          </p:cNvPicPr>
          <p:nvPr/>
        </p:nvPicPr>
        <p:blipFill rotWithShape="1">
          <a:blip r:embed="rId2"/>
          <a:srcRect l="30702" r="18558"/>
          <a:stretch/>
        </p:blipFill>
        <p:spPr>
          <a:xfrm>
            <a:off x="7552266" y="10"/>
            <a:ext cx="4639733" cy="6857990"/>
          </a:xfrm>
          <a:prstGeom prst="rect">
            <a:avLst/>
          </a:prstGeom>
        </p:spPr>
      </p:pic>
    </p:spTree>
    <p:extLst>
      <p:ext uri="{BB962C8B-B14F-4D97-AF65-F5344CB8AC3E}">
        <p14:creationId xmlns:p14="http://schemas.microsoft.com/office/powerpoint/2010/main" val="344210728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Rechthoek 4"/>
          <p:cNvSpPr/>
          <p:nvPr/>
        </p:nvSpPr>
        <p:spPr>
          <a:xfrm>
            <a:off x="7464614" y="1783959"/>
            <a:ext cx="4087306" cy="2889114"/>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4200" b="1" i="0" u="none" strike="noStrike" cap="none" spc="0" normalizeH="0" baseline="0" noProof="0" dirty="0" err="1">
                <a:ln>
                  <a:noFill/>
                </a:ln>
                <a:effectLst/>
                <a:uLnTx/>
                <a:uFillTx/>
                <a:latin typeface="+mj-lt"/>
                <a:ea typeface="+mj-ea"/>
                <a:cs typeface="+mj-cs"/>
              </a:rPr>
              <a:t>Vrijetijd</a:t>
            </a:r>
            <a:r>
              <a:rPr kumimoji="0" lang="en-US" sz="4200" b="1" i="0" u="none" strike="noStrike" cap="none" spc="0" normalizeH="0" baseline="0" noProof="0" dirty="0">
                <a:ln>
                  <a:noFill/>
                </a:ln>
                <a:effectLst/>
                <a:uLnTx/>
                <a:uFillTx/>
                <a:latin typeface="+mj-lt"/>
                <a:ea typeface="+mj-ea"/>
                <a:cs typeface="+mj-cs"/>
              </a:rPr>
              <a:t>:</a:t>
            </a:r>
          </a:p>
          <a:p>
            <a:pPr marL="0" marR="0" lvl="0" indent="0" fontAlgn="auto">
              <a:lnSpc>
                <a:spcPct val="90000"/>
              </a:lnSpc>
              <a:spcBef>
                <a:spcPct val="0"/>
              </a:spcBef>
              <a:spcAft>
                <a:spcPts val="600"/>
              </a:spcAft>
              <a:buClrTx/>
              <a:buSzTx/>
              <a:tabLst/>
              <a:defRPr/>
            </a:pPr>
            <a:r>
              <a:rPr kumimoji="0" lang="en-US" sz="4200" b="1" i="0" u="none" strike="noStrike" cap="none" spc="0" normalizeH="0" baseline="0" noProof="0" dirty="0">
                <a:ln>
                  <a:noFill/>
                </a:ln>
                <a:effectLst/>
                <a:uLnTx/>
                <a:uFillTx/>
                <a:latin typeface="+mj-lt"/>
                <a:ea typeface="+mj-ea"/>
                <a:cs typeface="+mj-cs"/>
              </a:rPr>
              <a:t>Les 3 P3 Social Media &amp; Customer Journey</a:t>
            </a:r>
          </a:p>
        </p:txBody>
      </p:sp>
      <p:sp>
        <p:nvSpPr>
          <p:cNvPr id="17"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Afbeelding 2">
            <a:extLst>
              <a:ext uri="{FF2B5EF4-FFF2-40B4-BE49-F238E27FC236}">
                <a16:creationId xmlns:a16="http://schemas.microsoft.com/office/drawing/2014/main" id="{3DE662E4-8891-4479-9B85-E095CBE66001}"/>
              </a:ext>
            </a:extLst>
          </p:cNvPr>
          <p:cNvPicPr>
            <a:picLocks noChangeAspect="1"/>
          </p:cNvPicPr>
          <p:nvPr/>
        </p:nvPicPr>
        <p:blipFill rotWithShape="1">
          <a:blip r:embed="rId2"/>
          <a:srcRect t="1689"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38777056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endParaRPr lang="nl-NL" dirty="0"/>
          </a:p>
          <a:p>
            <a:r>
              <a:rPr lang="nl-NL" dirty="0"/>
              <a:t>Je uitleggen waarom je als vrijetijdsmanager verstand moet hebben van </a:t>
            </a:r>
            <a:r>
              <a:rPr lang="nl-NL" dirty="0" err="1"/>
              <a:t>social</a:t>
            </a:r>
            <a:r>
              <a:rPr lang="nl-NL" dirty="0"/>
              <a:t> media  en pers</a:t>
            </a:r>
          </a:p>
          <a:p>
            <a:r>
              <a:rPr lang="nl-NL" dirty="0"/>
              <a:t>Geschikte kanalen kiezen voor jullie evenement</a:t>
            </a:r>
          </a:p>
          <a:p>
            <a:r>
              <a:rPr lang="nl-NL" dirty="0"/>
              <a:t>Geschikte momenten bepalen voor jullie doelgroep</a:t>
            </a:r>
          </a:p>
          <a:p>
            <a:r>
              <a:rPr lang="nl-NL" dirty="0"/>
              <a:t>Goede voorbeelden van </a:t>
            </a:r>
            <a:r>
              <a:rPr lang="nl-NL" dirty="0" err="1"/>
              <a:t>social</a:t>
            </a:r>
            <a:r>
              <a:rPr lang="nl-NL" dirty="0"/>
              <a:t> media gebruik en inzet van pers aangeven</a:t>
            </a:r>
          </a:p>
        </p:txBody>
      </p:sp>
    </p:spTree>
    <p:extLst>
      <p:ext uri="{BB962C8B-B14F-4D97-AF65-F5344CB8AC3E}">
        <p14:creationId xmlns:p14="http://schemas.microsoft.com/office/powerpoint/2010/main" val="391263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Lesopbouw</a:t>
            </a:r>
          </a:p>
        </p:txBody>
      </p:sp>
      <p:sp>
        <p:nvSpPr>
          <p:cNvPr id="3" name="Tijdelijke aanduiding voor inhoud 2"/>
          <p:cNvSpPr>
            <a:spLocks noGrp="1"/>
          </p:cNvSpPr>
          <p:nvPr>
            <p:ph idx="1"/>
          </p:nvPr>
        </p:nvSpPr>
        <p:spPr/>
        <p:txBody>
          <a:bodyPr/>
          <a:lstStyle/>
          <a:p>
            <a:r>
              <a:rPr lang="nl-NL" dirty="0"/>
              <a:t>Wat is het?</a:t>
            </a:r>
          </a:p>
          <a:p>
            <a:r>
              <a:rPr lang="nl-NL" dirty="0"/>
              <a:t>Nut en noodzaak</a:t>
            </a:r>
          </a:p>
          <a:p>
            <a:r>
              <a:rPr lang="nl-NL" dirty="0"/>
              <a:t>In de aanloop naar een evenement</a:t>
            </a:r>
          </a:p>
          <a:p>
            <a:r>
              <a:rPr lang="nl-NL" dirty="0" err="1"/>
              <a:t>Social</a:t>
            </a:r>
            <a:r>
              <a:rPr lang="nl-NL" dirty="0"/>
              <a:t> media</a:t>
            </a:r>
          </a:p>
          <a:p>
            <a:r>
              <a:rPr lang="nl-NL" dirty="0"/>
              <a:t>Voorbeelden</a:t>
            </a:r>
          </a:p>
          <a:p>
            <a:pPr marL="0" indent="0">
              <a:buNone/>
            </a:pPr>
            <a:endParaRPr lang="nl-NL" dirty="0"/>
          </a:p>
          <a:p>
            <a:pPr marL="0" indent="0">
              <a:buNone/>
            </a:pPr>
            <a:r>
              <a:rPr lang="nl-NL" sz="1600" dirty="0"/>
              <a:t>Boek: Events 2 “Hoe organiseer je een geslaagd evenement?” </a:t>
            </a:r>
            <a:r>
              <a:rPr lang="nl-NL" sz="1600" dirty="0" err="1"/>
              <a:t>blz</a:t>
            </a:r>
            <a:r>
              <a:rPr lang="nl-NL" sz="1600" dirty="0"/>
              <a:t> 197</a:t>
            </a:r>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238602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Social</a:t>
            </a:r>
            <a:r>
              <a:rPr lang="nl-NL" dirty="0"/>
              <a:t> media &amp; pers</a:t>
            </a:r>
          </a:p>
        </p:txBody>
      </p:sp>
      <p:sp>
        <p:nvSpPr>
          <p:cNvPr id="3" name="Tijdelijke aanduiding voor inhoud 2"/>
          <p:cNvSpPr>
            <a:spLocks noGrp="1"/>
          </p:cNvSpPr>
          <p:nvPr>
            <p:ph idx="1"/>
          </p:nvPr>
        </p:nvSpPr>
        <p:spPr/>
        <p:txBody>
          <a:bodyPr/>
          <a:lstStyle/>
          <a:p>
            <a:r>
              <a:rPr lang="nl-NL" dirty="0"/>
              <a:t>Soms is een event pas geslaagd als je ermee in de media komt. </a:t>
            </a:r>
          </a:p>
          <a:p>
            <a:r>
              <a:rPr lang="nl-NL" dirty="0"/>
              <a:t>Je kan dit Kopen</a:t>
            </a:r>
          </a:p>
          <a:p>
            <a:r>
              <a:rPr lang="nl-NL" dirty="0"/>
              <a:t>Word-of-</a:t>
            </a:r>
            <a:r>
              <a:rPr lang="nl-NL" dirty="0" err="1"/>
              <a:t>mouth</a:t>
            </a:r>
            <a:endParaRPr lang="nl-NL" dirty="0"/>
          </a:p>
          <a:p>
            <a:endParaRPr lang="nl-NL" dirty="0"/>
          </a:p>
          <a:p>
            <a:pPr marL="0" indent="0">
              <a:buNone/>
            </a:pPr>
            <a:endParaRPr lang="nl-NL" dirty="0"/>
          </a:p>
          <a:p>
            <a:endParaRPr lang="nl-NL" dirty="0"/>
          </a:p>
          <a:p>
            <a:endParaRPr lang="nl-NL" dirty="0"/>
          </a:p>
        </p:txBody>
      </p:sp>
      <p:pic>
        <p:nvPicPr>
          <p:cNvPr id="5" name="Afbeelding 4" descr="Afbeelding met tekst&#10;&#10;Automatisch gegenereerde beschrijving">
            <a:extLst>
              <a:ext uri="{FF2B5EF4-FFF2-40B4-BE49-F238E27FC236}">
                <a16:creationId xmlns:a16="http://schemas.microsoft.com/office/drawing/2014/main" id="{5B215EDA-6A00-411F-A2EA-CABDBDD9C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429000"/>
            <a:ext cx="5715000" cy="3000375"/>
          </a:xfrm>
          <a:prstGeom prst="rect">
            <a:avLst/>
          </a:prstGeom>
        </p:spPr>
      </p:pic>
    </p:spTree>
    <p:extLst>
      <p:ext uri="{BB962C8B-B14F-4D97-AF65-F5344CB8AC3E}">
        <p14:creationId xmlns:p14="http://schemas.microsoft.com/office/powerpoint/2010/main" val="219022921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9" ma:contentTypeDescription="Een nieuw document maken." ma:contentTypeScope="" ma:versionID="4848ebaa4e836c3be57deec15ce39f33">
  <xsd:schema xmlns:xsd="http://www.w3.org/2001/XMLSchema" xmlns:xs="http://www.w3.org/2001/XMLSchema" xmlns:p="http://schemas.microsoft.com/office/2006/metadata/properties" xmlns:ns2="04a8cfdc-dc7c-4728-8468-1752323b6dce" xmlns:ns3="3921ce65-eed1-45a3-b20b-ae41900079f8" targetNamespace="http://schemas.microsoft.com/office/2006/metadata/properties" ma:root="true" ma:fieldsID="f24127dfc2fb192efb19e72be981d9f3" ns2:_="" ns3:_="">
    <xsd:import namespace="04a8cfdc-dc7c-4728-8468-1752323b6dce"/>
    <xsd:import namespace="3921ce65-eed1-45a3-b20b-ae41900079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21ce65-eed1-45a3-b20b-ae41900079f8"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24E8A9-4D7C-4A53-8441-EC8360F5DFA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9420A8F-18DA-40C2-92C3-1F22B8391B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3921ce65-eed1-45a3-b20b-ae4190007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5D5CBF-3399-4CD5-9E89-56F92911E6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TotalTime>
  <Words>1215</Words>
  <Application>Microsoft Office PowerPoint</Application>
  <PresentationFormat>Breedbeeld</PresentationFormat>
  <Paragraphs>186</Paragraphs>
  <Slides>27</Slides>
  <Notes>9</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27</vt:i4>
      </vt:variant>
    </vt:vector>
  </HeadingPairs>
  <TitlesOfParts>
    <vt:vector size="33" baseType="lpstr">
      <vt:lpstr>Arial</vt:lpstr>
      <vt:lpstr>Calibri</vt:lpstr>
      <vt:lpstr>Calibri Light</vt:lpstr>
      <vt:lpstr>Kantoorthema</vt:lpstr>
      <vt:lpstr>1_Kantoorthema</vt:lpstr>
      <vt:lpstr>2_Kantoorthema</vt:lpstr>
      <vt:lpstr>P3 Lessen Vrijetijd</vt:lpstr>
      <vt:lpstr>De Casus:</vt:lpstr>
      <vt:lpstr>Risico-analyse</vt:lpstr>
      <vt:lpstr>Type evenementen </vt:lpstr>
      <vt:lpstr>Veiligheidsketen</vt:lpstr>
      <vt:lpstr>PowerPoint-presentatie</vt:lpstr>
      <vt:lpstr>Leerdoel</vt:lpstr>
      <vt:lpstr>Lesopbouw</vt:lpstr>
      <vt:lpstr>Social media &amp; pers</vt:lpstr>
      <vt:lpstr>In de aanloop naar een evenement</vt:lpstr>
      <vt:lpstr>Pers </vt:lpstr>
      <vt:lpstr>In de aanloop naar een evenement, social media</vt:lpstr>
      <vt:lpstr>In de aanloop naar een evenement, social media</vt:lpstr>
      <vt:lpstr>PowerPoint-presentatie</vt:lpstr>
      <vt:lpstr>Bereik</vt:lpstr>
      <vt:lpstr>Interactie</vt:lpstr>
      <vt:lpstr>2 redenen om interactie te willen</vt:lpstr>
      <vt:lpstr>Welke leeftijden gebruiken welk medium?</vt:lpstr>
      <vt:lpstr>In de aanloop naar een evenement, social media</vt:lpstr>
      <vt:lpstr>Voorbeeld KLM</vt:lpstr>
      <vt:lpstr>6 andere top marketing voorbeelden</vt:lpstr>
      <vt:lpstr>Voorbeeld om SoMe te gebruiken tbv calamiteiten</vt:lpstr>
      <vt:lpstr>PowerPoint-presentatie</vt:lpstr>
      <vt:lpstr>Customer Journey</vt:lpstr>
      <vt:lpstr>Customer Journey </vt:lpstr>
      <vt:lpstr>Voorbeeld Customer journey:  Bezoeker van congres</vt:lpstr>
      <vt:lpstr>Verwerkingsopdracht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P3 Lessen Vrijetijd</dc:title>
  <dc:creator>Machiel Huizer</dc:creator>
  <cp:lastModifiedBy>Machiel Huizer</cp:lastModifiedBy>
  <cp:revision>11</cp:revision>
  <dcterms:created xsi:type="dcterms:W3CDTF">2020-02-17T11:04:58Z</dcterms:created>
  <dcterms:modified xsi:type="dcterms:W3CDTF">2021-02-23T08:48:58Z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0x010100C1FADF7D1B988245B1414887988CB676</vt:lpwstr>
  </property>
</Properties>
</file>